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0" r:id="rId1"/>
  </p:sldMasterIdLst>
  <p:notesMasterIdLst>
    <p:notesMasterId r:id="rId20"/>
  </p:notesMasterIdLst>
  <p:sldIdLst>
    <p:sldId id="256" r:id="rId2"/>
    <p:sldId id="265" r:id="rId3"/>
    <p:sldId id="257" r:id="rId4"/>
    <p:sldId id="258" r:id="rId5"/>
    <p:sldId id="269" r:id="rId6"/>
    <p:sldId id="260" r:id="rId7"/>
    <p:sldId id="259" r:id="rId8"/>
    <p:sldId id="261" r:id="rId9"/>
    <p:sldId id="262" r:id="rId10"/>
    <p:sldId id="263" r:id="rId11"/>
    <p:sldId id="264" r:id="rId12"/>
    <p:sldId id="267" r:id="rId13"/>
    <p:sldId id="271" r:id="rId14"/>
    <p:sldId id="266" r:id="rId15"/>
    <p:sldId id="272" r:id="rId16"/>
    <p:sldId id="268" r:id="rId17"/>
    <p:sldId id="270"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64" autoAdjust="0"/>
  </p:normalViewPr>
  <p:slideViewPr>
    <p:cSldViewPr snapToGrid="0" showGuides="1">
      <p:cViewPr varScale="1">
        <p:scale>
          <a:sx n="81" d="100"/>
          <a:sy n="81" d="100"/>
        </p:scale>
        <p:origin x="754" y="58"/>
      </p:cViewPr>
      <p:guideLst>
        <p:guide orient="horz" pos="1434"/>
        <p:guide pos="3817"/>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RICCIO" userId="5c10aa94-37bb-4f64-b453-f9b4d35fe140" providerId="ADAL" clId="{6EE849C6-17FB-4BD0-8B63-53097DC41270}"/>
    <pc:docChg chg="modSld">
      <pc:chgData name="CHRISTIAN RICCIO" userId="5c10aa94-37bb-4f64-b453-f9b4d35fe140" providerId="ADAL" clId="{6EE849C6-17FB-4BD0-8B63-53097DC41270}" dt="2020-10-13T18:40:50.684" v="0" actId="20577"/>
      <pc:docMkLst>
        <pc:docMk/>
      </pc:docMkLst>
      <pc:sldChg chg="modSp mod">
        <pc:chgData name="CHRISTIAN RICCIO" userId="5c10aa94-37bb-4f64-b453-f9b4d35fe140" providerId="ADAL" clId="{6EE849C6-17FB-4BD0-8B63-53097DC41270}" dt="2020-10-13T18:40:50.684" v="0" actId="20577"/>
        <pc:sldMkLst>
          <pc:docMk/>
          <pc:sldMk cId="581114425" sldId="256"/>
        </pc:sldMkLst>
        <pc:spChg chg="mod">
          <ac:chgData name="CHRISTIAN RICCIO" userId="5c10aa94-37bb-4f64-b453-f9b4d35fe140" providerId="ADAL" clId="{6EE849C6-17FB-4BD0-8B63-53097DC41270}" dt="2020-10-13T18:40:50.684" v="0" actId="20577"/>
          <ac:spMkLst>
            <pc:docMk/>
            <pc:sldMk cId="581114425" sldId="25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BB7FF-1388-4420-9F78-629CDFF11227}" type="datetimeFigureOut">
              <a:rPr lang="it-IT" smtClean="0"/>
              <a:t>13/10/2020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F21D9-61D2-4FA4-81AB-BB806D15B7AA}" type="slidenum">
              <a:rPr lang="it-IT" smtClean="0"/>
              <a:t>‹N›</a:t>
            </a:fld>
            <a:endParaRPr lang="it-IT"/>
          </a:p>
        </p:txBody>
      </p:sp>
    </p:spTree>
    <p:extLst>
      <p:ext uri="{BB962C8B-B14F-4D97-AF65-F5344CB8AC3E}">
        <p14:creationId xmlns:p14="http://schemas.microsoft.com/office/powerpoint/2010/main" val="270085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DBF21D9-61D2-4FA4-81AB-BB806D15B7AA}" type="slidenum">
              <a:rPr lang="it-IT" smtClean="0"/>
              <a:t>16</a:t>
            </a:fld>
            <a:endParaRPr lang="it-IT"/>
          </a:p>
        </p:txBody>
      </p:sp>
    </p:spTree>
    <p:extLst>
      <p:ext uri="{BB962C8B-B14F-4D97-AF65-F5344CB8AC3E}">
        <p14:creationId xmlns:p14="http://schemas.microsoft.com/office/powerpoint/2010/main" val="400770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302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99482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it-IT"/>
              <a:t>Fare clic per modificare lo stile del titolo</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802056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it-IT"/>
              <a:t>Fare clic per modificare lo stile del titolo</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822242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001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20167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77704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50235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10/13/2020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07469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10/13/2020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a:t>
            </a:fld>
            <a:endParaRPr lang="en-US" dirty="0"/>
          </a:p>
        </p:txBody>
      </p:sp>
    </p:spTree>
    <p:extLst>
      <p:ext uri="{BB962C8B-B14F-4D97-AF65-F5344CB8AC3E}">
        <p14:creationId xmlns:p14="http://schemas.microsoft.com/office/powerpoint/2010/main" val="2866755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it-IT"/>
              <a:t>Fare clic per modificare lo stile del titolo</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16288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10/13/2020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9420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030288" y="653143"/>
            <a:ext cx="10058400" cy="3566160"/>
          </a:xfrm>
        </p:spPr>
        <p:txBody>
          <a:bodyPr>
            <a:normAutofit/>
          </a:bodyPr>
          <a:lstStyle/>
          <a:p>
            <a:pPr algn="ctr"/>
            <a:r>
              <a:rPr lang="en-US" b="1" dirty="0">
                <a:solidFill>
                  <a:schemeClr val="tx1"/>
                </a:solidFill>
                <a:effectLst>
                  <a:outerShdw blurRad="38100" dist="38100" dir="2700000" algn="tl">
                    <a:srgbClr val="000000">
                      <a:alpha val="43137"/>
                    </a:srgbClr>
                  </a:outerShdw>
                </a:effectLst>
              </a:rPr>
              <a:t>Prediction of fish weight by using a</a:t>
            </a:r>
            <a:br>
              <a:rPr lang="en-US" b="1" dirty="0">
                <a:solidFill>
                  <a:schemeClr val="tx1"/>
                </a:solidFill>
                <a:effectLst>
                  <a:outerShdw blurRad="38100" dist="38100" dir="2700000" algn="tl">
                    <a:srgbClr val="000000">
                      <a:alpha val="43137"/>
                    </a:srgbClr>
                  </a:outerShdw>
                </a:effectLst>
              </a:rPr>
            </a:br>
            <a:r>
              <a:rPr lang="it-IT" b="1" dirty="0">
                <a:solidFill>
                  <a:schemeClr val="tx1"/>
                </a:solidFill>
                <a:effectLst>
                  <a:outerShdw blurRad="38100" dist="38100" dir="2700000" algn="tl">
                    <a:srgbClr val="000000">
                      <a:alpha val="43137"/>
                    </a:srgbClr>
                  </a:outerShdw>
                </a:effectLst>
              </a:rPr>
              <a:t>Linear Regression Model</a:t>
            </a:r>
          </a:p>
        </p:txBody>
      </p:sp>
      <p:sp>
        <p:nvSpPr>
          <p:cNvPr id="3" name="Sottotitolo 2"/>
          <p:cNvSpPr>
            <a:spLocks noGrp="1"/>
          </p:cNvSpPr>
          <p:nvPr>
            <p:ph type="subTitle" idx="1"/>
          </p:nvPr>
        </p:nvSpPr>
        <p:spPr/>
        <p:txBody>
          <a:bodyPr/>
          <a:lstStyle/>
          <a:p>
            <a:r>
              <a:rPr lang="it-IT" b="1" i="1" dirty="0"/>
              <a:t>Christian </a:t>
            </a:r>
            <a:r>
              <a:rPr lang="it-IT" b="1" i="1"/>
              <a:t>Riccio P37000002</a:t>
            </a:r>
            <a:endParaRPr lang="it-IT" b="1" i="1" dirty="0"/>
          </a:p>
        </p:txBody>
      </p:sp>
      <p:sp>
        <p:nvSpPr>
          <p:cNvPr id="4" name="CasellaDiTesto 3"/>
          <p:cNvSpPr txBox="1"/>
          <p:nvPr/>
        </p:nvSpPr>
        <p:spPr>
          <a:xfrm>
            <a:off x="8287657" y="4845417"/>
            <a:ext cx="3904343" cy="1323439"/>
          </a:xfrm>
          <a:prstGeom prst="rect">
            <a:avLst/>
          </a:prstGeom>
          <a:noFill/>
        </p:spPr>
        <p:txBody>
          <a:bodyPr wrap="square" rtlCol="0">
            <a:spAutoFit/>
          </a:bodyPr>
          <a:lstStyle/>
          <a:p>
            <a:r>
              <a:rPr lang="it-IT" sz="2000" dirty="0">
                <a:latin typeface="Bahnschrift" panose="020B0502040204020203" pitchFamily="34" charset="0"/>
              </a:rPr>
              <a:t>Statistical Data Analisys Project</a:t>
            </a:r>
          </a:p>
          <a:p>
            <a:r>
              <a:rPr lang="it-IT" sz="2000" dirty="0">
                <a:latin typeface="Bahnschrift" panose="020B0502040204020203" pitchFamily="34" charset="0"/>
              </a:rPr>
              <a:t>Mod. A</a:t>
            </a:r>
          </a:p>
          <a:p>
            <a:endParaRPr lang="it-IT" sz="2000" dirty="0">
              <a:latin typeface="Bahnschrift" panose="020B0502040204020203" pitchFamily="34" charset="0"/>
            </a:endParaRPr>
          </a:p>
          <a:p>
            <a:r>
              <a:rPr lang="it-IT" sz="2000" dirty="0">
                <a:latin typeface="Bahnschrift" panose="020B0502040204020203" pitchFamily="34" charset="0"/>
              </a:rPr>
              <a:t>17/12/2019</a:t>
            </a:r>
          </a:p>
        </p:txBody>
      </p:sp>
    </p:spTree>
    <p:extLst>
      <p:ext uri="{BB962C8B-B14F-4D97-AF65-F5344CB8AC3E}">
        <p14:creationId xmlns:p14="http://schemas.microsoft.com/office/powerpoint/2010/main" val="581114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0"/>
            <a:ext cx="6960359" cy="1323439"/>
          </a:xfrm>
          <a:prstGeom prst="rect">
            <a:avLst/>
          </a:prstGeom>
          <a:noFill/>
        </p:spPr>
        <p:txBody>
          <a:bodyPr wrap="square" rtlCol="0">
            <a:spAutoFit/>
          </a:bodyPr>
          <a:lstStyle/>
          <a:p>
            <a:r>
              <a:rPr lang="it-IT" sz="4000" b="1" dirty="0" err="1">
                <a:effectLst>
                  <a:outerShdw blurRad="38100" dist="38100" dir="2700000" algn="tl">
                    <a:srgbClr val="000000">
                      <a:alpha val="43137"/>
                    </a:srgbClr>
                  </a:outerShdw>
                </a:effectLst>
              </a:rPr>
              <a:t>Is</a:t>
            </a:r>
            <a:r>
              <a:rPr lang="it-IT" sz="4000" b="1" dirty="0">
                <a:effectLst>
                  <a:outerShdw blurRad="38100" dist="38100" dir="2700000" algn="tl">
                    <a:srgbClr val="000000">
                      <a:alpha val="43137"/>
                    </a:srgbClr>
                  </a:outerShdw>
                </a:effectLst>
              </a:rPr>
              <a:t> the </a:t>
            </a:r>
            <a:r>
              <a:rPr lang="it-IT" sz="4000" b="1" dirty="0" err="1">
                <a:effectLst>
                  <a:outerShdw blurRad="38100" dist="38100" dir="2700000" algn="tl">
                    <a:srgbClr val="000000">
                      <a:alpha val="43137"/>
                    </a:srgbClr>
                  </a:outerShdw>
                </a:effectLst>
              </a:rPr>
              <a:t>weight</a:t>
            </a:r>
            <a:r>
              <a:rPr lang="it-IT" sz="4000" b="1" dirty="0">
                <a:effectLst>
                  <a:outerShdw blurRad="38100" dist="38100" dir="2700000" algn="tl">
                    <a:srgbClr val="000000">
                      <a:alpha val="43137"/>
                    </a:srgbClr>
                  </a:outerShdw>
                </a:effectLst>
              </a:rPr>
              <a:t> </a:t>
            </a:r>
            <a:r>
              <a:rPr lang="it-IT" sz="4000" b="1" dirty="0" err="1">
                <a:effectLst>
                  <a:outerShdw blurRad="38100" dist="38100" dir="2700000" algn="tl">
                    <a:srgbClr val="000000">
                      <a:alpha val="43137"/>
                    </a:srgbClr>
                  </a:outerShdw>
                </a:effectLst>
              </a:rPr>
              <a:t>correlated</a:t>
            </a:r>
            <a:r>
              <a:rPr lang="it-IT" sz="4000" b="1" dirty="0">
                <a:effectLst>
                  <a:outerShdw blurRad="38100" dist="38100" dir="2700000" algn="tl">
                    <a:srgbClr val="000000">
                      <a:alpha val="43137"/>
                    </a:srgbClr>
                  </a:outerShdw>
                </a:effectLst>
              </a:rPr>
              <a:t> with </a:t>
            </a:r>
            <a:r>
              <a:rPr lang="it-IT" sz="4000" b="1" dirty="0" err="1">
                <a:effectLst>
                  <a:outerShdw blurRad="38100" dist="38100" dir="2700000" algn="tl">
                    <a:srgbClr val="000000">
                      <a:alpha val="43137"/>
                    </a:srgbClr>
                  </a:outerShdw>
                </a:effectLst>
              </a:rPr>
              <a:t>physical</a:t>
            </a:r>
            <a:r>
              <a:rPr lang="it-IT" sz="4000" b="1" dirty="0">
                <a:effectLst>
                  <a:outerShdw blurRad="38100" dist="38100" dir="2700000" algn="tl">
                    <a:srgbClr val="000000">
                      <a:alpha val="43137"/>
                    </a:srgbClr>
                  </a:outerShdw>
                </a:effectLst>
              </a:rPr>
              <a:t> </a:t>
            </a:r>
            <a:r>
              <a:rPr lang="it-IT" sz="4000" b="1" dirty="0" err="1">
                <a:effectLst>
                  <a:outerShdw blurRad="38100" dist="38100" dir="2700000" algn="tl">
                    <a:srgbClr val="000000">
                      <a:alpha val="43137"/>
                    </a:srgbClr>
                  </a:outerShdw>
                </a:effectLst>
              </a:rPr>
              <a:t>dimensions</a:t>
            </a:r>
            <a:r>
              <a:rPr lang="it-IT" sz="4000" b="1" dirty="0">
                <a:effectLst>
                  <a:outerShdw blurRad="38100" dist="38100" dir="2700000" algn="tl">
                    <a:srgbClr val="000000">
                      <a:alpha val="43137"/>
                    </a:srgbClr>
                  </a:outerShdw>
                </a:effectLst>
              </a:rPr>
              <a:t>?</a:t>
            </a:r>
            <a:endParaRPr lang="it-IT" dirty="0">
              <a:solidFill>
                <a:schemeClr val="bg1"/>
              </a:solidFill>
            </a:endParaRPr>
          </a:p>
        </p:txBody>
      </p:sp>
      <p:sp>
        <p:nvSpPr>
          <p:cNvPr id="3" name="CasellaDiTesto 2"/>
          <p:cNvSpPr txBox="1"/>
          <p:nvPr/>
        </p:nvSpPr>
        <p:spPr>
          <a:xfrm>
            <a:off x="6405566" y="250643"/>
            <a:ext cx="4973634" cy="954107"/>
          </a:xfrm>
          <a:prstGeom prst="rect">
            <a:avLst/>
          </a:prstGeom>
          <a:noFill/>
        </p:spPr>
        <p:txBody>
          <a:bodyPr wrap="square" rtlCol="0">
            <a:spAutoFit/>
          </a:bodyPr>
          <a:lstStyle/>
          <a:p>
            <a:pPr marL="285750" indent="-285750">
              <a:buFont typeface="Wingdings" panose="05000000000000000000" pitchFamily="2" charset="2"/>
              <a:buChar char="q"/>
            </a:pPr>
            <a:r>
              <a:rPr lang="it-IT" sz="2000" dirty="0" err="1">
                <a:latin typeface="Bahnschrift" panose="020B0502040204020203" pitchFamily="34" charset="0"/>
              </a:rPr>
              <a:t>Pearson’s</a:t>
            </a:r>
            <a:r>
              <a:rPr lang="it-IT" sz="2000" dirty="0">
                <a:latin typeface="Bahnschrift" panose="020B0502040204020203" pitchFamily="34" charset="0"/>
              </a:rPr>
              <a:t> Rho </a:t>
            </a:r>
            <a:r>
              <a:rPr lang="it-IT" sz="2000" dirty="0" err="1">
                <a:latin typeface="Bahnschrift" panose="020B0502040204020203" pitchFamily="34" charset="0"/>
              </a:rPr>
              <a:t>coefficient</a:t>
            </a:r>
            <a:r>
              <a:rPr lang="it-IT" sz="2000" dirty="0">
                <a:latin typeface="Bahnschrift" panose="020B0502040204020203" pitchFamily="34" charset="0"/>
              </a:rPr>
              <a:t> of </a:t>
            </a:r>
            <a:r>
              <a:rPr lang="it-IT" sz="2000" dirty="0" err="1">
                <a:latin typeface="Bahnschrift" panose="020B0502040204020203" pitchFamily="34" charset="0"/>
              </a:rPr>
              <a:t>correlation</a:t>
            </a:r>
            <a:endParaRPr lang="it-IT" sz="2000" dirty="0">
              <a:latin typeface="Bahnschrift" panose="020B0502040204020203" pitchFamily="34" charset="0"/>
            </a:endParaRPr>
          </a:p>
          <a:p>
            <a:endParaRPr lang="it-IT" dirty="0"/>
          </a:p>
          <a:p>
            <a:endParaRPr lang="it-IT" dirty="0"/>
          </a:p>
        </p:txBody>
      </p:sp>
      <p:sp>
        <p:nvSpPr>
          <p:cNvPr id="4" name="CasellaDiTesto 3"/>
          <p:cNvSpPr txBox="1"/>
          <p:nvPr/>
        </p:nvSpPr>
        <p:spPr>
          <a:xfrm>
            <a:off x="348343" y="1637949"/>
            <a:ext cx="2003405" cy="369332"/>
          </a:xfrm>
          <a:prstGeom prst="rect">
            <a:avLst/>
          </a:prstGeom>
          <a:noFill/>
        </p:spPr>
        <p:txBody>
          <a:bodyPr wrap="square" rtlCol="0">
            <a:spAutoFit/>
          </a:bodyPr>
          <a:lstStyle/>
          <a:p>
            <a:r>
              <a:rPr lang="it-IT" b="1" dirty="0">
                <a:effectLst>
                  <a:outerShdw blurRad="38100" dist="38100" dir="2700000" algn="tl">
                    <a:srgbClr val="000000">
                      <a:alpha val="43137"/>
                    </a:srgbClr>
                  </a:outerShdw>
                </a:effectLst>
              </a:rPr>
              <a:t>PERCH</a:t>
            </a:r>
          </a:p>
        </p:txBody>
      </p:sp>
      <p:sp>
        <p:nvSpPr>
          <p:cNvPr id="7" name="CasellaDiTesto 6"/>
          <p:cNvSpPr txBox="1"/>
          <p:nvPr/>
        </p:nvSpPr>
        <p:spPr>
          <a:xfrm>
            <a:off x="7924475" y="1652463"/>
            <a:ext cx="3384645" cy="369332"/>
          </a:xfrm>
          <a:prstGeom prst="rect">
            <a:avLst/>
          </a:prstGeom>
          <a:noFill/>
        </p:spPr>
        <p:txBody>
          <a:bodyPr wrap="square" rtlCol="0">
            <a:spAutoFit/>
          </a:bodyPr>
          <a:lstStyle/>
          <a:p>
            <a:r>
              <a:rPr lang="it-IT" b="1" dirty="0">
                <a:effectLst>
                  <a:outerShdw blurRad="38100" dist="38100" dir="2700000" algn="tl">
                    <a:srgbClr val="000000">
                      <a:alpha val="43137"/>
                    </a:srgbClr>
                  </a:outerShdw>
                </a:effectLst>
              </a:rPr>
              <a:t>BREAM</a:t>
            </a:r>
          </a:p>
        </p:txBody>
      </p:sp>
      <p:pic>
        <p:nvPicPr>
          <p:cNvPr id="8" name="Immagine 7"/>
          <p:cNvPicPr>
            <a:picLocks noChangeAspect="1"/>
          </p:cNvPicPr>
          <p:nvPr/>
        </p:nvPicPr>
        <p:blipFill rotWithShape="1">
          <a:blip r:embed="rId2"/>
          <a:srcRect l="18108" r="9084"/>
          <a:stretch/>
        </p:blipFill>
        <p:spPr>
          <a:xfrm>
            <a:off x="0" y="1952625"/>
            <a:ext cx="4258102" cy="3419475"/>
          </a:xfrm>
          <a:prstGeom prst="rect">
            <a:avLst/>
          </a:prstGeom>
        </p:spPr>
      </p:pic>
      <p:pic>
        <p:nvPicPr>
          <p:cNvPr id="9" name="Immagine 8"/>
          <p:cNvPicPr>
            <a:picLocks noChangeAspect="1"/>
          </p:cNvPicPr>
          <p:nvPr/>
        </p:nvPicPr>
        <p:blipFill rotWithShape="1">
          <a:blip r:embed="rId3"/>
          <a:srcRect l="19274" r="8540"/>
          <a:stretch/>
        </p:blipFill>
        <p:spPr>
          <a:xfrm>
            <a:off x="7642746" y="1952625"/>
            <a:ext cx="4394579" cy="3559497"/>
          </a:xfrm>
          <a:prstGeom prst="rect">
            <a:avLst/>
          </a:prstGeom>
        </p:spPr>
      </p:pic>
      <p:sp>
        <p:nvSpPr>
          <p:cNvPr id="12" name="CasellaDiTesto 11"/>
          <p:cNvSpPr txBox="1"/>
          <p:nvPr/>
        </p:nvSpPr>
        <p:spPr>
          <a:xfrm>
            <a:off x="109182" y="5570225"/>
            <a:ext cx="4258102" cy="646331"/>
          </a:xfrm>
          <a:prstGeom prst="rect">
            <a:avLst/>
          </a:prstGeom>
          <a:noFill/>
        </p:spPr>
        <p:txBody>
          <a:bodyPr wrap="square" rtlCol="0">
            <a:spAutoFit/>
          </a:bodyPr>
          <a:lstStyle/>
          <a:p>
            <a:r>
              <a:rPr lang="it-IT" b="1" dirty="0"/>
              <a:t>Fig.5-Correlation </a:t>
            </a:r>
            <a:r>
              <a:rPr lang="it-IT" b="1" dirty="0" err="1"/>
              <a:t>matrix</a:t>
            </a:r>
            <a:r>
              <a:rPr lang="it-IT" b="1" dirty="0"/>
              <a:t> </a:t>
            </a:r>
            <a:r>
              <a:rPr lang="it-IT" b="1" dirty="0" err="1"/>
              <a:t>referred</a:t>
            </a:r>
            <a:r>
              <a:rPr lang="it-IT" b="1" dirty="0"/>
              <a:t> to </a:t>
            </a:r>
            <a:r>
              <a:rPr lang="it-IT" b="1" dirty="0" err="1"/>
              <a:t>Perch</a:t>
            </a:r>
            <a:r>
              <a:rPr lang="it-IT" b="1" dirty="0"/>
              <a:t> </a:t>
            </a:r>
            <a:r>
              <a:rPr lang="it-IT" b="1" dirty="0" err="1"/>
              <a:t>species</a:t>
            </a:r>
            <a:r>
              <a:rPr lang="it-IT" b="1" dirty="0"/>
              <a:t>.</a:t>
            </a:r>
          </a:p>
        </p:txBody>
      </p:sp>
      <p:sp>
        <p:nvSpPr>
          <p:cNvPr id="14" name="CasellaDiTesto 13"/>
          <p:cNvSpPr txBox="1"/>
          <p:nvPr/>
        </p:nvSpPr>
        <p:spPr>
          <a:xfrm>
            <a:off x="7933898" y="5661025"/>
            <a:ext cx="4258102" cy="646331"/>
          </a:xfrm>
          <a:prstGeom prst="rect">
            <a:avLst/>
          </a:prstGeom>
          <a:noFill/>
        </p:spPr>
        <p:txBody>
          <a:bodyPr wrap="square" rtlCol="0">
            <a:spAutoFit/>
          </a:bodyPr>
          <a:lstStyle/>
          <a:p>
            <a:r>
              <a:rPr lang="it-IT" b="1" dirty="0"/>
              <a:t>Fig.6-Correlation </a:t>
            </a:r>
            <a:r>
              <a:rPr lang="it-IT" b="1" dirty="0" err="1"/>
              <a:t>matrix</a:t>
            </a:r>
            <a:r>
              <a:rPr lang="it-IT" b="1" dirty="0"/>
              <a:t> </a:t>
            </a:r>
            <a:r>
              <a:rPr lang="it-IT" b="1" dirty="0" err="1"/>
              <a:t>referred</a:t>
            </a:r>
            <a:r>
              <a:rPr lang="it-IT" b="1" dirty="0"/>
              <a:t> to </a:t>
            </a:r>
            <a:r>
              <a:rPr lang="it-IT" b="1" dirty="0" err="1"/>
              <a:t>Bream</a:t>
            </a:r>
            <a:r>
              <a:rPr lang="it-IT" b="1" dirty="0"/>
              <a:t> </a:t>
            </a:r>
            <a:r>
              <a:rPr lang="it-IT" b="1" dirty="0" err="1"/>
              <a:t>species</a:t>
            </a:r>
            <a:r>
              <a:rPr lang="it-IT" b="1" dirty="0"/>
              <a:t>.</a:t>
            </a:r>
          </a:p>
        </p:txBody>
      </p:sp>
      <p:sp>
        <p:nvSpPr>
          <p:cNvPr id="15" name="Segnaposto piè di pagina 8"/>
          <p:cNvSpPr>
            <a:spLocks noGrp="1"/>
          </p:cNvSpPr>
          <p:nvPr>
            <p:ph type="ftr" sz="quarter" idx="11"/>
          </p:nvPr>
        </p:nvSpPr>
        <p:spPr>
          <a:xfrm>
            <a:off x="0" y="6492875"/>
            <a:ext cx="6212114" cy="365125"/>
          </a:xfrm>
        </p:spPr>
        <p:txBody>
          <a:bodyPr/>
          <a:lstStyle/>
          <a:p>
            <a:r>
              <a:rPr lang="en-US" sz="1600" b="1" i="1" dirty="0">
                <a:solidFill>
                  <a:schemeClr val="tx1"/>
                </a:solidFill>
              </a:rPr>
              <a:t>Prediction of fish weight by using a linear Regression Model</a:t>
            </a:r>
          </a:p>
        </p:txBody>
      </p:sp>
      <p:sp>
        <p:nvSpPr>
          <p:cNvPr id="16" name="CasellaDiTesto 15"/>
          <p:cNvSpPr txBox="1"/>
          <p:nvPr/>
        </p:nvSpPr>
        <p:spPr>
          <a:xfrm>
            <a:off x="4702629" y="2423886"/>
            <a:ext cx="2569028" cy="677108"/>
          </a:xfrm>
          <a:prstGeom prst="rect">
            <a:avLst/>
          </a:prstGeom>
          <a:noFill/>
        </p:spPr>
        <p:txBody>
          <a:bodyPr wrap="square" rtlCol="0">
            <a:spAutoFit/>
          </a:bodyPr>
          <a:lstStyle/>
          <a:p>
            <a:pPr algn="ctr"/>
            <a:r>
              <a:rPr lang="it-IT" sz="2000" dirty="0">
                <a:latin typeface="Bahnschrift" panose="020B0502040204020203" pitchFamily="34" charset="0"/>
              </a:rPr>
              <a:t>Correlation Matrix</a:t>
            </a:r>
          </a:p>
          <a:p>
            <a:pPr algn="ctr"/>
            <a:endParaRPr lang="it-IT" dirty="0"/>
          </a:p>
        </p:txBody>
      </p:sp>
      <p:cxnSp>
        <p:nvCxnSpPr>
          <p:cNvPr id="18" name="Connettore 2 17"/>
          <p:cNvCxnSpPr>
            <a:stCxn id="3" idx="1"/>
            <a:endCxn id="16" idx="0"/>
          </p:cNvCxnSpPr>
          <p:nvPr/>
        </p:nvCxnSpPr>
        <p:spPr>
          <a:xfrm flipH="1">
            <a:off x="5987143" y="633322"/>
            <a:ext cx="418423" cy="179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reccia bidirezionale orizzontale 18"/>
          <p:cNvSpPr/>
          <p:nvPr/>
        </p:nvSpPr>
        <p:spPr>
          <a:xfrm>
            <a:off x="5181373" y="2946400"/>
            <a:ext cx="1494971" cy="5515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42399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08461" y="0"/>
            <a:ext cx="7902054" cy="707886"/>
          </a:xfrm>
          <a:prstGeom prst="rect">
            <a:avLst/>
          </a:prstGeom>
          <a:noFill/>
        </p:spPr>
        <p:txBody>
          <a:bodyPr wrap="square" rtlCol="0">
            <a:spAutoFit/>
          </a:bodyPr>
          <a:lstStyle/>
          <a:p>
            <a:pPr algn="ctr"/>
            <a:r>
              <a:rPr lang="it-IT" sz="4000" b="1" dirty="0">
                <a:effectLst>
                  <a:outerShdw blurRad="38100" dist="38100" dir="2700000" algn="tl">
                    <a:srgbClr val="000000">
                      <a:alpha val="43137"/>
                    </a:srgbClr>
                  </a:outerShdw>
                </a:effectLst>
              </a:rPr>
              <a:t>Linear Regression Model</a:t>
            </a:r>
          </a:p>
        </p:txBody>
      </p:sp>
      <p:sp>
        <p:nvSpPr>
          <p:cNvPr id="3" name="CasellaDiTesto 2"/>
          <p:cNvSpPr txBox="1"/>
          <p:nvPr/>
        </p:nvSpPr>
        <p:spPr>
          <a:xfrm>
            <a:off x="209266" y="669390"/>
            <a:ext cx="5850222" cy="1600438"/>
          </a:xfrm>
          <a:prstGeom prst="rect">
            <a:avLst/>
          </a:prstGeom>
          <a:noFill/>
        </p:spPr>
        <p:txBody>
          <a:bodyPr wrap="square" rtlCol="0">
            <a:spAutoFit/>
          </a:bodyPr>
          <a:lstStyle/>
          <a:p>
            <a:r>
              <a:rPr lang="it-IT" sz="2000" dirty="0" err="1">
                <a:latin typeface="Bahnschrift" panose="020B0502040204020203" pitchFamily="34" charset="0"/>
              </a:rPr>
              <a:t>Inferential</a:t>
            </a:r>
            <a:r>
              <a:rPr lang="it-IT" sz="2000" dirty="0">
                <a:latin typeface="Bahnschrift" panose="020B0502040204020203" pitchFamily="34" charset="0"/>
              </a:rPr>
              <a:t> </a:t>
            </a:r>
            <a:r>
              <a:rPr lang="it-IT" sz="2000" dirty="0" err="1">
                <a:latin typeface="Bahnschrift" panose="020B0502040204020203" pitchFamily="34" charset="0"/>
              </a:rPr>
              <a:t>analysis</a:t>
            </a:r>
            <a:r>
              <a:rPr lang="it-IT" sz="2000" dirty="0">
                <a:latin typeface="Bahnschrift" panose="020B0502040204020203" pitchFamily="34" charset="0"/>
              </a:rPr>
              <a:t> </a:t>
            </a:r>
            <a:r>
              <a:rPr lang="it-IT" sz="2000" dirty="0" err="1">
                <a:latin typeface="Bahnschrift" panose="020B0502040204020203" pitchFamily="34" charset="0"/>
              </a:rPr>
              <a:t>has</a:t>
            </a:r>
            <a:r>
              <a:rPr lang="it-IT" sz="2000" dirty="0">
                <a:latin typeface="Bahnschrift" panose="020B0502040204020203" pitchFamily="34" charset="0"/>
              </a:rPr>
              <a:t> </a:t>
            </a:r>
            <a:r>
              <a:rPr lang="it-IT" sz="2000" dirty="0" err="1">
                <a:latin typeface="Bahnschrift" panose="020B0502040204020203" pitchFamily="34" charset="0"/>
              </a:rPr>
              <a:t>been</a:t>
            </a:r>
            <a:r>
              <a:rPr lang="it-IT" sz="2000" dirty="0">
                <a:latin typeface="Bahnschrift" panose="020B0502040204020203" pitchFamily="34" charset="0"/>
              </a:rPr>
              <a:t> </a:t>
            </a:r>
            <a:r>
              <a:rPr lang="it-IT" sz="2000" dirty="0" err="1">
                <a:latin typeface="Bahnschrift" panose="020B0502040204020203" pitchFamily="34" charset="0"/>
              </a:rPr>
              <a:t>conducted</a:t>
            </a:r>
            <a:r>
              <a:rPr lang="it-IT" sz="2000" dirty="0">
                <a:latin typeface="Bahnschrift" panose="020B0502040204020203" pitchFamily="34" charset="0"/>
              </a:rPr>
              <a:t> for:</a:t>
            </a:r>
          </a:p>
          <a:p>
            <a:endParaRPr lang="it-IT" sz="2000" dirty="0">
              <a:latin typeface="Bahnschrift" panose="020B0502040204020203" pitchFamily="34" charset="0"/>
            </a:endParaRPr>
          </a:p>
          <a:p>
            <a:pPr marL="285750" indent="-285750">
              <a:buFont typeface="Arial" panose="020B0604020202020204" pitchFamily="34" charset="0"/>
              <a:buChar char="•"/>
            </a:pPr>
            <a:r>
              <a:rPr lang="it-IT" sz="2000" dirty="0">
                <a:latin typeface="Bahnschrift" panose="020B0502040204020203" pitchFamily="34" charset="0"/>
              </a:rPr>
              <a:t>Simple Linear Regression</a:t>
            </a:r>
          </a:p>
          <a:p>
            <a:endParaRPr lang="it-IT" dirty="0"/>
          </a:p>
          <a:p>
            <a:pPr marL="285750" indent="-285750">
              <a:buFont typeface="Arial" panose="020B0604020202020204" pitchFamily="34" charset="0"/>
              <a:buChar char="•"/>
            </a:pPr>
            <a:r>
              <a:rPr lang="it-IT" sz="2000" dirty="0">
                <a:latin typeface="Bahnschrift" panose="020B0502040204020203" pitchFamily="34" charset="0"/>
              </a:rPr>
              <a:t>Multiple Linear Regression</a:t>
            </a:r>
          </a:p>
        </p:txBody>
      </p:sp>
      <p:pic>
        <p:nvPicPr>
          <p:cNvPr id="4" name="Immagine 3"/>
          <p:cNvPicPr>
            <a:picLocks noChangeAspect="1"/>
          </p:cNvPicPr>
          <p:nvPr/>
        </p:nvPicPr>
        <p:blipFill rotWithShape="1">
          <a:blip r:embed="rId2"/>
          <a:srcRect l="852" t="5409" r="5073" b="2036"/>
          <a:stretch/>
        </p:blipFill>
        <p:spPr>
          <a:xfrm>
            <a:off x="5660571" y="951722"/>
            <a:ext cx="6291618" cy="4150049"/>
          </a:xfrm>
          <a:prstGeom prst="rect">
            <a:avLst/>
          </a:prstGeom>
        </p:spPr>
      </p:pic>
      <p:pic>
        <p:nvPicPr>
          <p:cNvPr id="5" name="Immagine 4"/>
          <p:cNvPicPr>
            <a:picLocks noChangeAspect="1"/>
          </p:cNvPicPr>
          <p:nvPr/>
        </p:nvPicPr>
        <p:blipFill>
          <a:blip r:embed="rId3"/>
          <a:stretch>
            <a:fillRect/>
          </a:stretch>
        </p:blipFill>
        <p:spPr>
          <a:xfrm>
            <a:off x="130598" y="2708492"/>
            <a:ext cx="5529974" cy="2422761"/>
          </a:xfrm>
          <a:prstGeom prst="rect">
            <a:avLst/>
          </a:prstGeom>
          <a:ln>
            <a:noFill/>
          </a:ln>
          <a:effectLst>
            <a:outerShdw blurRad="292100" dist="139700" dir="2700000" algn="tl" rotWithShape="0">
              <a:srgbClr val="333333">
                <a:alpha val="65000"/>
              </a:srgbClr>
            </a:outerShdw>
          </a:effectLst>
        </p:spPr>
      </p:pic>
      <p:sp>
        <p:nvSpPr>
          <p:cNvPr id="7" name="Segnaposto piè di pagina 8"/>
          <p:cNvSpPr>
            <a:spLocks noGrp="1"/>
          </p:cNvSpPr>
          <p:nvPr>
            <p:ph type="ftr" sz="quarter" idx="11"/>
          </p:nvPr>
        </p:nvSpPr>
        <p:spPr>
          <a:xfrm>
            <a:off x="-7483" y="6492875"/>
            <a:ext cx="6219597" cy="365125"/>
          </a:xfrm>
        </p:spPr>
        <p:txBody>
          <a:bodyPr/>
          <a:lstStyle/>
          <a:p>
            <a:r>
              <a:rPr lang="en-US" sz="1600" b="1" i="1" dirty="0">
                <a:solidFill>
                  <a:schemeClr val="tx1"/>
                </a:solidFill>
              </a:rPr>
              <a:t>Prediction of fish weight by using a linear Regression Model</a:t>
            </a:r>
          </a:p>
        </p:txBody>
      </p:sp>
      <p:sp>
        <p:nvSpPr>
          <p:cNvPr id="8" name="CasellaDiTesto 7"/>
          <p:cNvSpPr txBox="1"/>
          <p:nvPr/>
        </p:nvSpPr>
        <p:spPr>
          <a:xfrm>
            <a:off x="6429829" y="5160282"/>
            <a:ext cx="5167086" cy="369332"/>
          </a:xfrm>
          <a:prstGeom prst="rect">
            <a:avLst/>
          </a:prstGeom>
          <a:noFill/>
        </p:spPr>
        <p:txBody>
          <a:bodyPr wrap="square" rtlCol="0">
            <a:spAutoFit/>
          </a:bodyPr>
          <a:lstStyle/>
          <a:p>
            <a:r>
              <a:rPr lang="it-IT" b="1" dirty="0"/>
              <a:t>Fig.7-Fit of linear </a:t>
            </a:r>
            <a:r>
              <a:rPr lang="it-IT" b="1" dirty="0" err="1"/>
              <a:t>regression</a:t>
            </a:r>
            <a:r>
              <a:rPr lang="it-IT" b="1" dirty="0"/>
              <a:t> for the </a:t>
            </a:r>
            <a:r>
              <a:rPr lang="it-IT" b="1" dirty="0" err="1"/>
              <a:t>Perch</a:t>
            </a:r>
            <a:r>
              <a:rPr lang="it-IT" b="1" dirty="0"/>
              <a:t> </a:t>
            </a:r>
            <a:r>
              <a:rPr lang="it-IT" b="1" dirty="0" err="1"/>
              <a:t>species</a:t>
            </a:r>
            <a:r>
              <a:rPr lang="it-IT" dirty="0"/>
              <a:t>.</a:t>
            </a:r>
          </a:p>
        </p:txBody>
      </p:sp>
    </p:spTree>
    <p:extLst>
      <p:ext uri="{BB962C8B-B14F-4D97-AF65-F5344CB8AC3E}">
        <p14:creationId xmlns:p14="http://schemas.microsoft.com/office/powerpoint/2010/main" val="965481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2"/>
          <a:srcRect l="3098" t="4354" r="6769"/>
          <a:stretch/>
        </p:blipFill>
        <p:spPr>
          <a:xfrm>
            <a:off x="1" y="50601"/>
            <a:ext cx="7097486" cy="4746824"/>
          </a:xfrm>
          <a:prstGeom prst="rect">
            <a:avLst/>
          </a:prstGeom>
        </p:spPr>
      </p:pic>
      <p:pic>
        <p:nvPicPr>
          <p:cNvPr id="3" name="Immagine 2"/>
          <p:cNvPicPr>
            <a:picLocks noChangeAspect="1"/>
          </p:cNvPicPr>
          <p:nvPr/>
        </p:nvPicPr>
        <p:blipFill rotWithShape="1">
          <a:blip r:embed="rId3"/>
          <a:srcRect r="7353"/>
          <a:stretch/>
        </p:blipFill>
        <p:spPr>
          <a:xfrm>
            <a:off x="6420728" y="1449388"/>
            <a:ext cx="5669672" cy="2279454"/>
          </a:xfrm>
          <a:prstGeom prst="rect">
            <a:avLst/>
          </a:prstGeom>
          <a:ln>
            <a:noFill/>
          </a:ln>
          <a:effectLst>
            <a:outerShdw blurRad="292100" dist="139700" dir="2700000" algn="tl" rotWithShape="0">
              <a:srgbClr val="333333">
                <a:alpha val="65000"/>
              </a:srgbClr>
            </a:outerShdw>
          </a:effectLst>
        </p:spPr>
      </p:pic>
      <p:sp>
        <p:nvSpPr>
          <p:cNvPr id="5" name="Segnaposto piè di pagina 8"/>
          <p:cNvSpPr>
            <a:spLocks noGrp="1"/>
          </p:cNvSpPr>
          <p:nvPr>
            <p:ph type="ftr" sz="quarter" idx="11"/>
          </p:nvPr>
        </p:nvSpPr>
        <p:spPr>
          <a:xfrm>
            <a:off x="0" y="6492875"/>
            <a:ext cx="6154057" cy="365125"/>
          </a:xfrm>
        </p:spPr>
        <p:txBody>
          <a:bodyPr/>
          <a:lstStyle/>
          <a:p>
            <a:r>
              <a:rPr lang="en-US" sz="1600" b="1" i="1" dirty="0">
                <a:solidFill>
                  <a:schemeClr val="tx1"/>
                </a:solidFill>
              </a:rPr>
              <a:t>Prediction of fish weight by using a linear Regression Model</a:t>
            </a:r>
          </a:p>
        </p:txBody>
      </p:sp>
      <p:sp>
        <p:nvSpPr>
          <p:cNvPr id="7" name="CasellaDiTesto 6"/>
          <p:cNvSpPr txBox="1"/>
          <p:nvPr/>
        </p:nvSpPr>
        <p:spPr>
          <a:xfrm>
            <a:off x="754742" y="4797425"/>
            <a:ext cx="6879771" cy="369332"/>
          </a:xfrm>
          <a:prstGeom prst="rect">
            <a:avLst/>
          </a:prstGeom>
          <a:noFill/>
        </p:spPr>
        <p:txBody>
          <a:bodyPr wrap="square" rtlCol="0">
            <a:spAutoFit/>
          </a:bodyPr>
          <a:lstStyle/>
          <a:p>
            <a:r>
              <a:rPr lang="it-IT" b="1" dirty="0"/>
              <a:t>Fig.8-Fit of linear </a:t>
            </a:r>
            <a:r>
              <a:rPr lang="it-IT" b="1" dirty="0" err="1"/>
              <a:t>regression</a:t>
            </a:r>
            <a:r>
              <a:rPr lang="it-IT" b="1" dirty="0"/>
              <a:t> for the </a:t>
            </a:r>
            <a:r>
              <a:rPr lang="it-IT" b="1" dirty="0" err="1"/>
              <a:t>Bream</a:t>
            </a:r>
            <a:r>
              <a:rPr lang="it-IT" b="1" dirty="0"/>
              <a:t> </a:t>
            </a:r>
            <a:r>
              <a:rPr lang="it-IT" b="1" dirty="0" err="1"/>
              <a:t>species</a:t>
            </a:r>
            <a:r>
              <a:rPr lang="it-IT" dirty="0"/>
              <a:t>.</a:t>
            </a:r>
          </a:p>
        </p:txBody>
      </p:sp>
    </p:spTree>
    <p:extLst>
      <p:ext uri="{BB962C8B-B14F-4D97-AF65-F5344CB8AC3E}">
        <p14:creationId xmlns:p14="http://schemas.microsoft.com/office/powerpoint/2010/main" val="328595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p:cNvSpPr txBox="1"/>
          <p:nvPr/>
        </p:nvSpPr>
        <p:spPr>
          <a:xfrm>
            <a:off x="3207657" y="348343"/>
            <a:ext cx="6052457" cy="707886"/>
          </a:xfrm>
          <a:prstGeom prst="rect">
            <a:avLst/>
          </a:prstGeom>
          <a:noFill/>
        </p:spPr>
        <p:txBody>
          <a:bodyPr wrap="square" rtlCol="0">
            <a:spAutoFit/>
          </a:bodyPr>
          <a:lstStyle/>
          <a:p>
            <a:pPr algn="ctr"/>
            <a:r>
              <a:rPr lang="it-IT" sz="4000" b="1" dirty="0">
                <a:effectLst>
                  <a:outerShdw blurRad="38100" dist="38100" dir="2700000" algn="tl">
                    <a:srgbClr val="000000">
                      <a:alpha val="43137"/>
                    </a:srgbClr>
                  </a:outerShdw>
                </a:effectLst>
              </a:rPr>
              <a:t>Multiple Linear Regression</a:t>
            </a:r>
          </a:p>
        </p:txBody>
      </p:sp>
      <p:pic>
        <p:nvPicPr>
          <p:cNvPr id="4" name="Immagine 3"/>
          <p:cNvPicPr>
            <a:picLocks noChangeAspect="1"/>
          </p:cNvPicPr>
          <p:nvPr/>
        </p:nvPicPr>
        <p:blipFill>
          <a:blip r:embed="rId2"/>
          <a:stretch>
            <a:fillRect/>
          </a:stretch>
        </p:blipFill>
        <p:spPr>
          <a:xfrm>
            <a:off x="6576480" y="1550988"/>
            <a:ext cx="5467350" cy="3276600"/>
          </a:xfrm>
          <a:prstGeom prst="rect">
            <a:avLst/>
          </a:prstGeom>
          <a:ln>
            <a:noFill/>
          </a:ln>
          <a:effectLst>
            <a:outerShdw blurRad="292100" dist="139700" dir="2700000" algn="tl" rotWithShape="0">
              <a:srgbClr val="333333">
                <a:alpha val="65000"/>
              </a:srgbClr>
            </a:outerShdw>
          </a:effectLst>
        </p:spPr>
      </p:pic>
      <p:pic>
        <p:nvPicPr>
          <p:cNvPr id="5" name="Immagine 4"/>
          <p:cNvPicPr>
            <a:picLocks noChangeAspect="1"/>
          </p:cNvPicPr>
          <p:nvPr/>
        </p:nvPicPr>
        <p:blipFill>
          <a:blip r:embed="rId3"/>
          <a:stretch>
            <a:fillRect/>
          </a:stretch>
        </p:blipFill>
        <p:spPr>
          <a:xfrm>
            <a:off x="192469" y="1520825"/>
            <a:ext cx="5273497" cy="3239861"/>
          </a:xfrm>
          <a:prstGeom prst="rect">
            <a:avLst/>
          </a:prstGeom>
          <a:ln>
            <a:noFill/>
          </a:ln>
          <a:effectLst>
            <a:outerShdw blurRad="292100" dist="139700" dir="2700000" algn="tl" rotWithShape="0">
              <a:srgbClr val="333333">
                <a:alpha val="65000"/>
              </a:srgbClr>
            </a:outerShdw>
          </a:effectLst>
        </p:spPr>
      </p:pic>
      <p:pic>
        <p:nvPicPr>
          <p:cNvPr id="6" name="Immagine 5"/>
          <p:cNvPicPr>
            <a:picLocks noChangeAspect="1"/>
          </p:cNvPicPr>
          <p:nvPr/>
        </p:nvPicPr>
        <p:blipFill>
          <a:blip r:embed="rId4"/>
          <a:stretch>
            <a:fillRect/>
          </a:stretch>
        </p:blipFill>
        <p:spPr>
          <a:xfrm>
            <a:off x="116315" y="1102772"/>
            <a:ext cx="2060627" cy="530398"/>
          </a:xfrm>
          <a:prstGeom prst="rect">
            <a:avLst/>
          </a:prstGeom>
        </p:spPr>
      </p:pic>
      <p:pic>
        <p:nvPicPr>
          <p:cNvPr id="7" name="Immagine 6"/>
          <p:cNvPicPr>
            <a:picLocks noChangeAspect="1"/>
          </p:cNvPicPr>
          <p:nvPr/>
        </p:nvPicPr>
        <p:blipFill>
          <a:blip r:embed="rId5"/>
          <a:stretch>
            <a:fillRect/>
          </a:stretch>
        </p:blipFill>
        <p:spPr>
          <a:xfrm>
            <a:off x="6394265" y="1134849"/>
            <a:ext cx="3438442" cy="524301"/>
          </a:xfrm>
          <a:prstGeom prst="rect">
            <a:avLst/>
          </a:prstGeom>
        </p:spPr>
      </p:pic>
      <p:sp>
        <p:nvSpPr>
          <p:cNvPr id="8" name="CasellaDiTesto 7"/>
          <p:cNvSpPr txBox="1"/>
          <p:nvPr/>
        </p:nvSpPr>
        <p:spPr>
          <a:xfrm>
            <a:off x="3563030" y="5646058"/>
            <a:ext cx="4992915" cy="707886"/>
          </a:xfrm>
          <a:prstGeom prst="rect">
            <a:avLst/>
          </a:prstGeom>
          <a:noFill/>
        </p:spPr>
        <p:txBody>
          <a:bodyPr wrap="square" rtlCol="0">
            <a:spAutoFit/>
          </a:bodyPr>
          <a:lstStyle/>
          <a:p>
            <a:pPr algn="ctr"/>
            <a:r>
              <a:rPr lang="it-IT" sz="2000" dirty="0">
                <a:latin typeface="Bahnschrift" panose="020B0502040204020203" pitchFamily="34" charset="0"/>
              </a:rPr>
              <a:t>PARAMETERS OBTAINED FROM THE  MULTIPLE REGRESSION </a:t>
            </a:r>
          </a:p>
        </p:txBody>
      </p:sp>
      <p:pic>
        <p:nvPicPr>
          <p:cNvPr id="9" name="Immagine 8"/>
          <p:cNvPicPr>
            <a:picLocks noChangeAspect="1"/>
          </p:cNvPicPr>
          <p:nvPr/>
        </p:nvPicPr>
        <p:blipFill>
          <a:blip r:embed="rId6"/>
          <a:stretch>
            <a:fillRect/>
          </a:stretch>
        </p:blipFill>
        <p:spPr>
          <a:xfrm>
            <a:off x="0" y="6425146"/>
            <a:ext cx="6218459" cy="432854"/>
          </a:xfrm>
          <a:prstGeom prst="rect">
            <a:avLst/>
          </a:prstGeom>
        </p:spPr>
      </p:pic>
      <p:sp>
        <p:nvSpPr>
          <p:cNvPr id="10" name="Freccia bidirezionale orizzontale 9"/>
          <p:cNvSpPr/>
          <p:nvPr/>
        </p:nvSpPr>
        <p:spPr>
          <a:xfrm flipV="1">
            <a:off x="5406231" y="5152570"/>
            <a:ext cx="1306513" cy="4499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Tree>
    <p:extLst>
      <p:ext uri="{BB962C8B-B14F-4D97-AF65-F5344CB8AC3E}">
        <p14:creationId xmlns:p14="http://schemas.microsoft.com/office/powerpoint/2010/main" val="45111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04715" y="139078"/>
            <a:ext cx="11871171" cy="1323439"/>
          </a:xfrm>
          <a:prstGeom prst="rect">
            <a:avLst/>
          </a:prstGeom>
          <a:noFill/>
        </p:spPr>
        <p:txBody>
          <a:bodyPr wrap="square" rtlCol="0">
            <a:spAutoFit/>
          </a:bodyPr>
          <a:lstStyle/>
          <a:p>
            <a:r>
              <a:rPr lang="it-IT" sz="4000" b="1" dirty="0">
                <a:effectLst>
                  <a:outerShdw blurRad="38100" dist="38100" dir="2700000" algn="tl">
                    <a:srgbClr val="000000">
                      <a:alpha val="43137"/>
                    </a:srgbClr>
                  </a:outerShdw>
                </a:effectLst>
              </a:rPr>
              <a:t>How</a:t>
            </a:r>
            <a:r>
              <a:rPr lang="it-IT" b="1" dirty="0"/>
              <a:t> </a:t>
            </a:r>
            <a:r>
              <a:rPr lang="it-IT" sz="4000" b="1" dirty="0" err="1">
                <a:effectLst>
                  <a:outerShdw blurRad="38100" dist="38100" dir="2700000" algn="tl">
                    <a:srgbClr val="000000">
                      <a:alpha val="43137"/>
                    </a:srgbClr>
                  </a:outerShdw>
                </a:effectLst>
              </a:rPr>
              <a:t>does</a:t>
            </a:r>
            <a:r>
              <a:rPr lang="it-IT" sz="4000" b="1" dirty="0">
                <a:effectLst>
                  <a:outerShdw blurRad="38100" dist="38100" dir="2700000" algn="tl">
                    <a:srgbClr val="000000">
                      <a:alpha val="43137"/>
                    </a:srgbClr>
                  </a:outerShdw>
                </a:effectLst>
              </a:rPr>
              <a:t> the </a:t>
            </a:r>
            <a:r>
              <a:rPr lang="it-IT" sz="4000" b="1" dirty="0" err="1">
                <a:effectLst>
                  <a:outerShdw blurRad="38100" dist="38100" dir="2700000" algn="tl">
                    <a:srgbClr val="000000">
                      <a:alpha val="43137"/>
                    </a:srgbClr>
                  </a:outerShdw>
                </a:effectLst>
              </a:rPr>
              <a:t>regression</a:t>
            </a:r>
            <a:r>
              <a:rPr lang="it-IT" sz="4000" b="1" dirty="0">
                <a:effectLst>
                  <a:outerShdw blurRad="38100" dist="38100" dir="2700000" algn="tl">
                    <a:srgbClr val="000000">
                      <a:alpha val="43137"/>
                    </a:srgbClr>
                  </a:outerShdw>
                </a:effectLst>
              </a:rPr>
              <a:t> model </a:t>
            </a:r>
            <a:r>
              <a:rPr lang="it-IT" sz="4000" b="1" dirty="0" err="1">
                <a:effectLst>
                  <a:outerShdw blurRad="38100" dist="38100" dir="2700000" algn="tl">
                    <a:srgbClr val="000000">
                      <a:alpha val="43137"/>
                    </a:srgbClr>
                  </a:outerShdw>
                </a:effectLst>
              </a:rPr>
              <a:t>behave</a:t>
            </a:r>
            <a:r>
              <a:rPr lang="it-IT" sz="4000" b="1" dirty="0">
                <a:effectLst>
                  <a:outerShdw blurRad="38100" dist="38100" dir="2700000" algn="tl">
                    <a:srgbClr val="000000">
                      <a:alpha val="43137"/>
                    </a:srgbClr>
                  </a:outerShdw>
                </a:effectLst>
              </a:rPr>
              <a:t> with </a:t>
            </a:r>
            <a:r>
              <a:rPr lang="it-IT" sz="4000" b="1" dirty="0" err="1">
                <a:effectLst>
                  <a:outerShdw blurRad="38100" dist="38100" dir="2700000" algn="tl">
                    <a:srgbClr val="000000">
                      <a:alpha val="43137"/>
                    </a:srgbClr>
                  </a:outerShdw>
                </a:effectLst>
              </a:rPr>
              <a:t>all</a:t>
            </a:r>
            <a:r>
              <a:rPr lang="it-IT" sz="4000" b="1" dirty="0">
                <a:effectLst>
                  <a:outerShdw blurRad="38100" dist="38100" dir="2700000" algn="tl">
                    <a:srgbClr val="000000">
                      <a:alpha val="43137"/>
                    </a:srgbClr>
                  </a:outerShdw>
                </a:effectLst>
              </a:rPr>
              <a:t> the </a:t>
            </a:r>
            <a:r>
              <a:rPr lang="it-IT" sz="4000" b="1" dirty="0" err="1">
                <a:effectLst>
                  <a:outerShdw blurRad="38100" dist="38100" dir="2700000" algn="tl">
                    <a:srgbClr val="000000">
                      <a:alpha val="43137"/>
                    </a:srgbClr>
                  </a:outerShdw>
                </a:effectLst>
              </a:rPr>
              <a:t>Species</a:t>
            </a:r>
            <a:r>
              <a:rPr lang="it-IT" sz="4000" b="1" dirty="0">
                <a:effectLst>
                  <a:outerShdw blurRad="38100" dist="38100" dir="2700000" algn="tl">
                    <a:srgbClr val="000000">
                      <a:alpha val="43137"/>
                    </a:srgbClr>
                  </a:outerShdw>
                </a:effectLst>
              </a:rPr>
              <a:t>? </a:t>
            </a:r>
          </a:p>
        </p:txBody>
      </p:sp>
      <p:pic>
        <p:nvPicPr>
          <p:cNvPr id="4" name="Immagine 3"/>
          <p:cNvPicPr>
            <a:picLocks noChangeAspect="1"/>
          </p:cNvPicPr>
          <p:nvPr/>
        </p:nvPicPr>
        <p:blipFill rotWithShape="1">
          <a:blip r:embed="rId2"/>
          <a:srcRect l="3172" t="4330" r="4105"/>
          <a:stretch/>
        </p:blipFill>
        <p:spPr>
          <a:xfrm>
            <a:off x="2510972" y="1294666"/>
            <a:ext cx="6807200" cy="4553719"/>
          </a:xfrm>
          <a:prstGeom prst="rect">
            <a:avLst/>
          </a:prstGeom>
          <a:ln>
            <a:noFill/>
          </a:ln>
          <a:effectLst>
            <a:outerShdw blurRad="292100" dist="139700" dir="2700000" algn="tl" rotWithShape="0">
              <a:srgbClr val="333333">
                <a:alpha val="65000"/>
              </a:srgbClr>
            </a:outerShdw>
          </a:effectLst>
        </p:spPr>
      </p:pic>
      <p:sp>
        <p:nvSpPr>
          <p:cNvPr id="6" name="Segnaposto piè di pagina 8"/>
          <p:cNvSpPr>
            <a:spLocks noGrp="1"/>
          </p:cNvSpPr>
          <p:nvPr>
            <p:ph type="ftr" sz="quarter" idx="11"/>
          </p:nvPr>
        </p:nvSpPr>
        <p:spPr>
          <a:xfrm>
            <a:off x="0" y="6492875"/>
            <a:ext cx="6212114" cy="365125"/>
          </a:xfrm>
        </p:spPr>
        <p:txBody>
          <a:bodyPr/>
          <a:lstStyle/>
          <a:p>
            <a:r>
              <a:rPr lang="en-US" sz="1600" b="1" i="1" dirty="0">
                <a:solidFill>
                  <a:schemeClr val="tx1"/>
                </a:solidFill>
              </a:rPr>
              <a:t>Prediction of fish weight by using a linear Regression Model</a:t>
            </a:r>
          </a:p>
        </p:txBody>
      </p:sp>
      <p:sp>
        <p:nvSpPr>
          <p:cNvPr id="8" name="CasellaDiTesto 7"/>
          <p:cNvSpPr txBox="1"/>
          <p:nvPr/>
        </p:nvSpPr>
        <p:spPr>
          <a:xfrm>
            <a:off x="2452913" y="5871482"/>
            <a:ext cx="6879771" cy="369332"/>
          </a:xfrm>
          <a:prstGeom prst="rect">
            <a:avLst/>
          </a:prstGeom>
          <a:noFill/>
        </p:spPr>
        <p:txBody>
          <a:bodyPr wrap="square" rtlCol="0">
            <a:spAutoFit/>
          </a:bodyPr>
          <a:lstStyle/>
          <a:p>
            <a:r>
              <a:rPr lang="it-IT" b="1" dirty="0"/>
              <a:t>Fig.9-Fit of linear </a:t>
            </a:r>
            <a:r>
              <a:rPr lang="it-IT" b="1" dirty="0" err="1"/>
              <a:t>regression</a:t>
            </a:r>
            <a:r>
              <a:rPr lang="it-IT" b="1" dirty="0"/>
              <a:t> for </a:t>
            </a:r>
            <a:r>
              <a:rPr lang="it-IT" b="1" dirty="0" err="1"/>
              <a:t>all</a:t>
            </a:r>
            <a:r>
              <a:rPr lang="it-IT" b="1" dirty="0"/>
              <a:t> the </a:t>
            </a:r>
            <a:r>
              <a:rPr lang="it-IT" b="1" dirty="0" err="1"/>
              <a:t>species</a:t>
            </a:r>
            <a:r>
              <a:rPr lang="it-IT" b="1" dirty="0"/>
              <a:t> in the </a:t>
            </a:r>
            <a:r>
              <a:rPr lang="it-IT" b="1" dirty="0" err="1"/>
              <a:t>dataset</a:t>
            </a:r>
            <a:r>
              <a:rPr lang="it-IT" dirty="0"/>
              <a:t>.</a:t>
            </a:r>
          </a:p>
        </p:txBody>
      </p:sp>
    </p:spTree>
    <p:extLst>
      <p:ext uri="{BB962C8B-B14F-4D97-AF65-F5344CB8AC3E}">
        <p14:creationId xmlns:p14="http://schemas.microsoft.com/office/powerpoint/2010/main" val="75785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a:blip r:embed="rId2"/>
          <a:stretch>
            <a:fillRect/>
          </a:stretch>
        </p:blipFill>
        <p:spPr>
          <a:xfrm>
            <a:off x="-169472" y="2175103"/>
            <a:ext cx="6228960" cy="3268735"/>
          </a:xfrm>
          <a:prstGeom prst="rect">
            <a:avLst/>
          </a:prstGeom>
        </p:spPr>
      </p:pic>
      <p:pic>
        <p:nvPicPr>
          <p:cNvPr id="4" name="Immagine 3"/>
          <p:cNvPicPr>
            <a:picLocks noChangeAspect="1"/>
          </p:cNvPicPr>
          <p:nvPr/>
        </p:nvPicPr>
        <p:blipFill>
          <a:blip r:embed="rId3"/>
          <a:stretch>
            <a:fillRect/>
          </a:stretch>
        </p:blipFill>
        <p:spPr>
          <a:xfrm>
            <a:off x="6567488" y="2276475"/>
            <a:ext cx="5267401" cy="2914141"/>
          </a:xfrm>
          <a:prstGeom prst="rect">
            <a:avLst/>
          </a:prstGeom>
          <a:ln>
            <a:noFill/>
          </a:ln>
          <a:effectLst>
            <a:outerShdw blurRad="292100" dist="139700" dir="2700000" algn="tl" rotWithShape="0">
              <a:srgbClr val="333333">
                <a:alpha val="65000"/>
              </a:srgbClr>
            </a:outerShdw>
          </a:effectLst>
        </p:spPr>
      </p:pic>
      <p:sp>
        <p:nvSpPr>
          <p:cNvPr id="5" name="Segnaposto piè di pagina 8"/>
          <p:cNvSpPr>
            <a:spLocks noGrp="1"/>
          </p:cNvSpPr>
          <p:nvPr>
            <p:ph type="ftr" sz="quarter" idx="11"/>
          </p:nvPr>
        </p:nvSpPr>
        <p:spPr>
          <a:xfrm>
            <a:off x="0" y="6492875"/>
            <a:ext cx="6212114" cy="365125"/>
          </a:xfrm>
        </p:spPr>
        <p:txBody>
          <a:bodyPr/>
          <a:lstStyle/>
          <a:p>
            <a:r>
              <a:rPr lang="en-US" sz="1600" b="1" i="1" dirty="0">
                <a:solidFill>
                  <a:schemeClr val="tx1"/>
                </a:solidFill>
              </a:rPr>
              <a:t>Prediction of fish weight by using a linear Regression Model</a:t>
            </a:r>
          </a:p>
        </p:txBody>
      </p:sp>
      <p:sp>
        <p:nvSpPr>
          <p:cNvPr id="6" name="CasellaDiTesto 5"/>
          <p:cNvSpPr txBox="1"/>
          <p:nvPr/>
        </p:nvSpPr>
        <p:spPr>
          <a:xfrm>
            <a:off x="174171" y="125949"/>
            <a:ext cx="6168572" cy="1323439"/>
          </a:xfrm>
          <a:prstGeom prst="rect">
            <a:avLst/>
          </a:prstGeom>
          <a:noFill/>
        </p:spPr>
        <p:txBody>
          <a:bodyPr wrap="square" rtlCol="0">
            <a:spAutoFit/>
          </a:bodyPr>
          <a:lstStyle/>
          <a:p>
            <a:r>
              <a:rPr lang="it-IT" sz="4000" b="1" dirty="0" err="1">
                <a:effectLst>
                  <a:outerShdw blurRad="38100" dist="38100" dir="2700000" algn="tl">
                    <a:srgbClr val="000000">
                      <a:alpha val="43137"/>
                    </a:srgbClr>
                  </a:outerShdw>
                </a:effectLst>
              </a:rPr>
              <a:t>Results</a:t>
            </a:r>
            <a:r>
              <a:rPr lang="it-IT" sz="4000" b="1" dirty="0">
                <a:effectLst>
                  <a:outerShdw blurRad="38100" dist="38100" dir="2700000" algn="tl">
                    <a:srgbClr val="000000">
                      <a:alpha val="43137"/>
                    </a:srgbClr>
                  </a:outerShdw>
                </a:effectLst>
              </a:rPr>
              <a:t> of the Linear Regression Model:</a:t>
            </a:r>
          </a:p>
        </p:txBody>
      </p:sp>
      <p:sp>
        <p:nvSpPr>
          <p:cNvPr id="7" name="CasellaDiTesto 6"/>
          <p:cNvSpPr txBox="1"/>
          <p:nvPr/>
        </p:nvSpPr>
        <p:spPr>
          <a:xfrm>
            <a:off x="8498341" y="5762171"/>
            <a:ext cx="3693659" cy="400110"/>
          </a:xfrm>
          <a:prstGeom prst="rect">
            <a:avLst/>
          </a:prstGeom>
          <a:noFill/>
          <a:ln w="28575">
            <a:solidFill>
              <a:schemeClr val="tx1"/>
            </a:solidFill>
          </a:ln>
        </p:spPr>
        <p:txBody>
          <a:bodyPr wrap="square" rtlCol="0">
            <a:spAutoFit/>
          </a:bodyPr>
          <a:lstStyle/>
          <a:p>
            <a:pPr algn="ctr"/>
            <a:r>
              <a:rPr lang="it-IT" sz="2000" dirty="0" err="1">
                <a:latin typeface="Bahnschrift" panose="020B0502040204020203" pitchFamily="34" charset="0"/>
              </a:rPr>
              <a:t>Incremented</a:t>
            </a:r>
            <a:r>
              <a:rPr lang="it-IT" sz="2000" dirty="0">
                <a:latin typeface="Bahnschrift" panose="020B0502040204020203" pitchFamily="34" charset="0"/>
              </a:rPr>
              <a:t> R-</a:t>
            </a:r>
            <a:r>
              <a:rPr lang="it-IT" sz="2000" dirty="0" err="1">
                <a:latin typeface="Bahnschrift" panose="020B0502040204020203" pitchFamily="34" charset="0"/>
              </a:rPr>
              <a:t>squared</a:t>
            </a:r>
            <a:endParaRPr lang="it-IT" sz="2000" dirty="0">
              <a:latin typeface="Bahnschrift" panose="020B0502040204020203" pitchFamily="34" charset="0"/>
            </a:endParaRPr>
          </a:p>
        </p:txBody>
      </p:sp>
      <p:sp>
        <p:nvSpPr>
          <p:cNvPr id="8" name="Ovale 7"/>
          <p:cNvSpPr/>
          <p:nvPr/>
        </p:nvSpPr>
        <p:spPr>
          <a:xfrm>
            <a:off x="10537371" y="4673600"/>
            <a:ext cx="653143" cy="20320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cxnSp>
        <p:nvCxnSpPr>
          <p:cNvPr id="10" name="Connettore 2 9"/>
          <p:cNvCxnSpPr>
            <a:stCxn id="8" idx="6"/>
          </p:cNvCxnSpPr>
          <p:nvPr/>
        </p:nvCxnSpPr>
        <p:spPr>
          <a:xfrm flipH="1">
            <a:off x="10319656" y="4775200"/>
            <a:ext cx="864000" cy="856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asellaDiTesto 1"/>
          <p:cNvSpPr txBox="1"/>
          <p:nvPr/>
        </p:nvSpPr>
        <p:spPr>
          <a:xfrm>
            <a:off x="0" y="1959429"/>
            <a:ext cx="3672115" cy="400110"/>
          </a:xfrm>
          <a:prstGeom prst="rect">
            <a:avLst/>
          </a:prstGeom>
          <a:noFill/>
        </p:spPr>
        <p:txBody>
          <a:bodyPr wrap="square" rtlCol="0">
            <a:spAutoFit/>
          </a:bodyPr>
          <a:lstStyle/>
          <a:p>
            <a:r>
              <a:rPr lang="it-IT" sz="2000" dirty="0">
                <a:latin typeface="Bahnschrift" panose="020B0502040204020203" pitchFamily="34" charset="0"/>
              </a:rPr>
              <a:t>Simple Linear Regression</a:t>
            </a:r>
          </a:p>
        </p:txBody>
      </p:sp>
      <p:sp>
        <p:nvSpPr>
          <p:cNvPr id="11" name="CasellaDiTesto 10"/>
          <p:cNvSpPr txBox="1"/>
          <p:nvPr/>
        </p:nvSpPr>
        <p:spPr>
          <a:xfrm>
            <a:off x="6524172" y="1876365"/>
            <a:ext cx="3672115" cy="400110"/>
          </a:xfrm>
          <a:prstGeom prst="rect">
            <a:avLst/>
          </a:prstGeom>
          <a:noFill/>
        </p:spPr>
        <p:txBody>
          <a:bodyPr wrap="square" rtlCol="0">
            <a:spAutoFit/>
          </a:bodyPr>
          <a:lstStyle/>
          <a:p>
            <a:r>
              <a:rPr lang="it-IT" sz="2000" dirty="0">
                <a:latin typeface="Bahnschrift" panose="020B0502040204020203" pitchFamily="34" charset="0"/>
              </a:rPr>
              <a:t>Multiple Linear Regression</a:t>
            </a:r>
          </a:p>
        </p:txBody>
      </p:sp>
    </p:spTree>
    <p:extLst>
      <p:ext uri="{BB962C8B-B14F-4D97-AF65-F5344CB8AC3E}">
        <p14:creationId xmlns:p14="http://schemas.microsoft.com/office/powerpoint/2010/main" val="276543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a:xfrm>
            <a:off x="0" y="249456"/>
            <a:ext cx="4962208" cy="1450757"/>
          </a:xfrm>
        </p:spPr>
        <p:txBody>
          <a:bodyPr/>
          <a:lstStyle/>
          <a:p>
            <a:r>
              <a:rPr lang="it-IT" b="1" dirty="0">
                <a:effectLst>
                  <a:outerShdw blurRad="38100" dist="38100" dir="2700000" algn="tl">
                    <a:srgbClr val="000000">
                      <a:alpha val="43137"/>
                    </a:srgbClr>
                  </a:outerShdw>
                </a:effectLst>
              </a:rPr>
              <a:t>CONCLUSIONS</a:t>
            </a:r>
            <a:endParaRPr lang="it-IT" dirty="0"/>
          </a:p>
        </p:txBody>
      </p:sp>
      <p:sp>
        <p:nvSpPr>
          <p:cNvPr id="7" name="Segnaposto contenuto 6"/>
          <p:cNvSpPr>
            <a:spLocks noGrp="1"/>
          </p:cNvSpPr>
          <p:nvPr>
            <p:ph sz="half" idx="1"/>
          </p:nvPr>
        </p:nvSpPr>
        <p:spPr>
          <a:xfrm>
            <a:off x="139335" y="2295677"/>
            <a:ext cx="5376093" cy="4023360"/>
          </a:xfrm>
        </p:spPr>
        <p:txBody>
          <a:bodyPr>
            <a:normAutofit/>
          </a:bodyPr>
          <a:lstStyle/>
          <a:p>
            <a:pPr marL="285750" indent="-285750">
              <a:buFont typeface="Wingdings" panose="05000000000000000000" pitchFamily="2" charset="2"/>
              <a:buChar char="Ø"/>
            </a:pPr>
            <a:r>
              <a:rPr lang="it-IT" dirty="0">
                <a:latin typeface="Bahnschrift" panose="020B0502040204020203" pitchFamily="34" charset="0"/>
              </a:rPr>
              <a:t>Strong </a:t>
            </a:r>
            <a:r>
              <a:rPr lang="it-IT" dirty="0" err="1">
                <a:latin typeface="Bahnschrift" panose="020B0502040204020203" pitchFamily="34" charset="0"/>
              </a:rPr>
              <a:t>correlation</a:t>
            </a:r>
            <a:r>
              <a:rPr lang="it-IT" dirty="0">
                <a:latin typeface="Bahnschrift" panose="020B0502040204020203" pitchFamily="34" charset="0"/>
              </a:rPr>
              <a:t> of the </a:t>
            </a:r>
            <a:r>
              <a:rPr lang="it-IT" dirty="0" err="1">
                <a:latin typeface="Bahnschrift" panose="020B0502040204020203" pitchFamily="34" charset="0"/>
              </a:rPr>
              <a:t>weight</a:t>
            </a:r>
            <a:r>
              <a:rPr lang="it-IT" dirty="0">
                <a:latin typeface="Bahnschrift" panose="020B0502040204020203" pitchFamily="34" charset="0"/>
              </a:rPr>
              <a:t> with </a:t>
            </a:r>
            <a:r>
              <a:rPr lang="it-IT" dirty="0" err="1">
                <a:latin typeface="Bahnschrift" panose="020B0502040204020203" pitchFamily="34" charset="0"/>
              </a:rPr>
              <a:t>all</a:t>
            </a:r>
            <a:r>
              <a:rPr lang="it-IT" dirty="0">
                <a:latin typeface="Bahnschrift" panose="020B0502040204020203" pitchFamily="34" charset="0"/>
              </a:rPr>
              <a:t> the </a:t>
            </a:r>
            <a:r>
              <a:rPr lang="it-IT" dirty="0" err="1">
                <a:latin typeface="Bahnschrift" panose="020B0502040204020203" pitchFamily="34" charset="0"/>
              </a:rPr>
              <a:t>other</a:t>
            </a:r>
            <a:r>
              <a:rPr lang="it-IT" dirty="0">
                <a:latin typeface="Bahnschrift" panose="020B0502040204020203" pitchFamily="34" charset="0"/>
              </a:rPr>
              <a:t> </a:t>
            </a:r>
            <a:r>
              <a:rPr lang="it-IT" dirty="0" err="1">
                <a:latin typeface="Bahnschrift" panose="020B0502040204020203" pitchFamily="34" charset="0"/>
              </a:rPr>
              <a:t>variables</a:t>
            </a:r>
            <a:endParaRPr lang="it-IT" dirty="0">
              <a:latin typeface="Bahnschrift" panose="020B0502040204020203" pitchFamily="34" charset="0"/>
            </a:endParaRPr>
          </a:p>
          <a:p>
            <a:pPr marL="0" indent="0">
              <a:buNone/>
            </a:pPr>
            <a:endParaRPr lang="it-IT" dirty="0">
              <a:latin typeface="Bahnschrift" panose="020B0502040204020203" pitchFamily="34" charset="0"/>
            </a:endParaRPr>
          </a:p>
          <a:p>
            <a:pPr marL="285750" indent="-285750">
              <a:buFont typeface="Wingdings" panose="05000000000000000000" pitchFamily="2" charset="2"/>
              <a:buChar char="Ø"/>
            </a:pPr>
            <a:r>
              <a:rPr lang="it-IT" dirty="0">
                <a:latin typeface="Bahnschrift" panose="020B0502040204020203" pitchFamily="34" charset="0"/>
              </a:rPr>
              <a:t> It </a:t>
            </a:r>
            <a:r>
              <a:rPr lang="it-IT" dirty="0" err="1">
                <a:latin typeface="Bahnschrift" panose="020B0502040204020203" pitchFamily="34" charset="0"/>
              </a:rPr>
              <a:t>is</a:t>
            </a:r>
            <a:r>
              <a:rPr lang="it-IT" dirty="0">
                <a:latin typeface="Bahnschrift" panose="020B0502040204020203" pitchFamily="34" charset="0"/>
              </a:rPr>
              <a:t> possibile to </a:t>
            </a:r>
            <a:r>
              <a:rPr lang="it-IT" dirty="0" err="1">
                <a:latin typeface="Bahnschrift" panose="020B0502040204020203" pitchFamily="34" charset="0"/>
              </a:rPr>
              <a:t>predict</a:t>
            </a:r>
            <a:r>
              <a:rPr lang="it-IT" dirty="0">
                <a:latin typeface="Bahnschrift" panose="020B0502040204020203" pitchFamily="34" charset="0"/>
              </a:rPr>
              <a:t>, </a:t>
            </a:r>
            <a:r>
              <a:rPr lang="it-IT" dirty="0" err="1">
                <a:latin typeface="Bahnschrift" panose="020B0502040204020203" pitchFamily="34" charset="0"/>
              </a:rPr>
              <a:t>explain</a:t>
            </a:r>
            <a:r>
              <a:rPr lang="it-IT" dirty="0">
                <a:latin typeface="Bahnschrift" panose="020B0502040204020203" pitchFamily="34" charset="0"/>
              </a:rPr>
              <a:t> and </a:t>
            </a:r>
            <a:r>
              <a:rPr lang="it-IT" dirty="0" err="1">
                <a:latin typeface="Bahnschrift" panose="020B0502040204020203" pitchFamily="34" charset="0"/>
              </a:rPr>
              <a:t>then</a:t>
            </a:r>
            <a:r>
              <a:rPr lang="it-IT" dirty="0">
                <a:latin typeface="Bahnschrift" panose="020B0502040204020203" pitchFamily="34" charset="0"/>
              </a:rPr>
              <a:t> estimate the </a:t>
            </a:r>
            <a:r>
              <a:rPr lang="it-IT" dirty="0" err="1">
                <a:latin typeface="Bahnschrift" panose="020B0502040204020203" pitchFamily="34" charset="0"/>
              </a:rPr>
              <a:t>weight</a:t>
            </a:r>
            <a:r>
              <a:rPr lang="it-IT" dirty="0">
                <a:latin typeface="Bahnschrift" panose="020B0502040204020203" pitchFamily="34" charset="0"/>
              </a:rPr>
              <a:t> of a </a:t>
            </a:r>
            <a:r>
              <a:rPr lang="it-IT" dirty="0" err="1">
                <a:latin typeface="Bahnschrift" panose="020B0502040204020203" pitchFamily="34" charset="0"/>
              </a:rPr>
              <a:t>fish</a:t>
            </a:r>
            <a:r>
              <a:rPr lang="it-IT" dirty="0">
                <a:latin typeface="Bahnschrift" panose="020B0502040204020203" pitchFamily="34" charset="0"/>
              </a:rPr>
              <a:t> by </a:t>
            </a:r>
            <a:r>
              <a:rPr lang="it-IT" dirty="0" err="1">
                <a:latin typeface="Bahnschrift" panose="020B0502040204020203" pitchFamily="34" charset="0"/>
              </a:rPr>
              <a:t>using</a:t>
            </a:r>
            <a:r>
              <a:rPr lang="it-IT" dirty="0">
                <a:latin typeface="Bahnschrift" panose="020B0502040204020203" pitchFamily="34" charset="0"/>
              </a:rPr>
              <a:t> </a:t>
            </a:r>
            <a:r>
              <a:rPr lang="it-IT" dirty="0" err="1">
                <a:latin typeface="Bahnschrift" panose="020B0502040204020203" pitchFamily="34" charset="0"/>
              </a:rPr>
              <a:t>its</a:t>
            </a:r>
            <a:r>
              <a:rPr lang="it-IT" dirty="0">
                <a:latin typeface="Bahnschrift" panose="020B0502040204020203" pitchFamily="34" charset="0"/>
              </a:rPr>
              <a:t> </a:t>
            </a:r>
            <a:r>
              <a:rPr lang="it-IT" dirty="0" err="1">
                <a:latin typeface="Bahnschrift" panose="020B0502040204020203" pitchFamily="34" charset="0"/>
              </a:rPr>
              <a:t>physical</a:t>
            </a:r>
            <a:r>
              <a:rPr lang="it-IT" dirty="0">
                <a:latin typeface="Bahnschrift" panose="020B0502040204020203" pitchFamily="34" charset="0"/>
              </a:rPr>
              <a:t> </a:t>
            </a:r>
            <a:r>
              <a:rPr lang="it-IT" dirty="0" err="1">
                <a:latin typeface="Bahnschrift" panose="020B0502040204020203" pitchFamily="34" charset="0"/>
              </a:rPr>
              <a:t>dimensions</a:t>
            </a:r>
            <a:endParaRPr lang="it-IT" dirty="0">
              <a:latin typeface="Bahnschrift" panose="020B0502040204020203" pitchFamily="34" charset="0"/>
            </a:endParaRPr>
          </a:p>
          <a:p>
            <a:pPr marL="285750" indent="-285750">
              <a:buFont typeface="Wingdings" panose="05000000000000000000" pitchFamily="2" charset="2"/>
              <a:buChar char="Ø"/>
            </a:pPr>
            <a:endParaRPr lang="it-IT" dirty="0">
              <a:latin typeface="Bahnschrift" panose="020B0502040204020203" pitchFamily="34" charset="0"/>
            </a:endParaRPr>
          </a:p>
          <a:p>
            <a:pPr>
              <a:buFont typeface="Wingdings" panose="05000000000000000000" pitchFamily="2" charset="2"/>
              <a:buChar char="Ø"/>
            </a:pPr>
            <a:r>
              <a:rPr lang="it-IT" dirty="0" err="1">
                <a:latin typeface="Bahnschrift" panose="020B0502040204020203" pitchFamily="34" charset="0"/>
              </a:rPr>
              <a:t>Comparison</a:t>
            </a:r>
            <a:r>
              <a:rPr lang="it-IT" dirty="0">
                <a:latin typeface="Bahnschrift" panose="020B0502040204020203" pitchFamily="34" charset="0"/>
              </a:rPr>
              <a:t> </a:t>
            </a:r>
            <a:r>
              <a:rPr lang="it-IT" dirty="0" err="1">
                <a:latin typeface="Bahnschrift" panose="020B0502040204020203" pitchFamily="34" charset="0"/>
              </a:rPr>
              <a:t>between</a:t>
            </a:r>
            <a:r>
              <a:rPr lang="it-IT" dirty="0">
                <a:latin typeface="Bahnschrift" panose="020B0502040204020203" pitchFamily="34" charset="0"/>
              </a:rPr>
              <a:t> </a:t>
            </a:r>
            <a:r>
              <a:rPr lang="it-IT" dirty="0" err="1">
                <a:latin typeface="Bahnschrift" panose="020B0502040204020203" pitchFamily="34" charset="0"/>
              </a:rPr>
              <a:t>two</a:t>
            </a:r>
            <a:r>
              <a:rPr lang="it-IT" dirty="0">
                <a:latin typeface="Bahnschrift" panose="020B0502040204020203" pitchFamily="34" charset="0"/>
              </a:rPr>
              <a:t> </a:t>
            </a:r>
            <a:r>
              <a:rPr lang="it-IT" dirty="0" err="1">
                <a:latin typeface="Bahnschrift" panose="020B0502040204020203" pitchFamily="34" charset="0"/>
              </a:rPr>
              <a:t>models</a:t>
            </a:r>
            <a:endParaRPr lang="it-IT" dirty="0">
              <a:latin typeface="Bahnschrift" panose="020B0502040204020203" pitchFamily="34" charset="0"/>
            </a:endParaRPr>
          </a:p>
          <a:p>
            <a:pPr>
              <a:buFont typeface="Wingdings" panose="05000000000000000000" pitchFamily="2" charset="2"/>
              <a:buChar char="Ø"/>
            </a:pPr>
            <a:endParaRPr lang="it-IT" dirty="0"/>
          </a:p>
        </p:txBody>
      </p:sp>
      <p:sp>
        <p:nvSpPr>
          <p:cNvPr id="8" name="Segnaposto contenuto 7"/>
          <p:cNvSpPr>
            <a:spLocks noGrp="1"/>
          </p:cNvSpPr>
          <p:nvPr>
            <p:ph sz="half" idx="2"/>
          </p:nvPr>
        </p:nvSpPr>
        <p:spPr>
          <a:xfrm>
            <a:off x="6059488" y="2205038"/>
            <a:ext cx="5974081" cy="4023360"/>
          </a:xfrm>
        </p:spPr>
        <p:txBody>
          <a:bodyPr>
            <a:normAutofit/>
          </a:bodyPr>
          <a:lstStyle/>
          <a:p>
            <a:pPr>
              <a:buFont typeface="Wingdings" panose="05000000000000000000" pitchFamily="2" charset="2"/>
              <a:buChar char="v"/>
            </a:pPr>
            <a:r>
              <a:rPr lang="it-IT" dirty="0" err="1">
                <a:latin typeface="Bahnschrift" panose="020B0502040204020203" pitchFamily="34" charset="0"/>
              </a:rPr>
              <a:t>Since</a:t>
            </a:r>
            <a:r>
              <a:rPr lang="it-IT" dirty="0">
                <a:latin typeface="Bahnschrift" panose="020B0502040204020203" pitchFamily="34" charset="0"/>
              </a:rPr>
              <a:t> a </a:t>
            </a:r>
            <a:r>
              <a:rPr lang="it-IT" dirty="0" err="1">
                <a:latin typeface="Bahnschrift" panose="020B0502040204020203" pitchFamily="34" charset="0"/>
              </a:rPr>
              <a:t>good</a:t>
            </a:r>
            <a:r>
              <a:rPr lang="it-IT" dirty="0">
                <a:latin typeface="Bahnschrift" panose="020B0502040204020203" pitchFamily="34" charset="0"/>
              </a:rPr>
              <a:t> </a:t>
            </a:r>
            <a:r>
              <a:rPr lang="it-IT" dirty="0" err="1">
                <a:latin typeface="Bahnschrift" panose="020B0502040204020203" pitchFamily="34" charset="0"/>
              </a:rPr>
              <a:t>value</a:t>
            </a:r>
            <a:r>
              <a:rPr lang="it-IT" dirty="0">
                <a:latin typeface="Bahnschrift" panose="020B0502040204020203" pitchFamily="34" charset="0"/>
              </a:rPr>
              <a:t> of R-</a:t>
            </a:r>
            <a:r>
              <a:rPr lang="it-IT" dirty="0" err="1">
                <a:latin typeface="Bahnschrift" panose="020B0502040204020203" pitchFamily="34" charset="0"/>
              </a:rPr>
              <a:t>squared</a:t>
            </a:r>
            <a:r>
              <a:rPr lang="it-IT" dirty="0">
                <a:latin typeface="Bahnschrift" panose="020B0502040204020203" pitchFamily="34" charset="0"/>
              </a:rPr>
              <a:t> </a:t>
            </a:r>
            <a:r>
              <a:rPr lang="it-IT" dirty="0" err="1">
                <a:latin typeface="Bahnschrift" panose="020B0502040204020203" pitchFamily="34" charset="0"/>
              </a:rPr>
              <a:t>does</a:t>
            </a:r>
            <a:r>
              <a:rPr lang="it-IT" dirty="0">
                <a:latin typeface="Bahnschrift" panose="020B0502040204020203" pitchFamily="34" charset="0"/>
              </a:rPr>
              <a:t> </a:t>
            </a:r>
            <a:r>
              <a:rPr lang="it-IT" dirty="0" err="1">
                <a:latin typeface="Bahnschrift" panose="020B0502040204020203" pitchFamily="34" charset="0"/>
              </a:rPr>
              <a:t>not</a:t>
            </a:r>
            <a:r>
              <a:rPr lang="it-IT" dirty="0">
                <a:latin typeface="Bahnschrift" panose="020B0502040204020203" pitchFamily="34" charset="0"/>
              </a:rPr>
              <a:t> </a:t>
            </a:r>
            <a:r>
              <a:rPr lang="it-IT" dirty="0" err="1">
                <a:latin typeface="Bahnschrift" panose="020B0502040204020203" pitchFamily="34" charset="0"/>
              </a:rPr>
              <a:t>mean</a:t>
            </a:r>
            <a:r>
              <a:rPr lang="it-IT" dirty="0">
                <a:latin typeface="Bahnschrift" panose="020B0502040204020203" pitchFamily="34" charset="0"/>
              </a:rPr>
              <a:t> </a:t>
            </a:r>
            <a:r>
              <a:rPr lang="it-IT" dirty="0" err="1">
                <a:latin typeface="Bahnschrift" panose="020B0502040204020203" pitchFamily="34" charset="0"/>
              </a:rPr>
              <a:t>that</a:t>
            </a:r>
            <a:r>
              <a:rPr lang="it-IT" dirty="0">
                <a:latin typeface="Bahnschrift" panose="020B0502040204020203" pitchFamily="34" charset="0"/>
              </a:rPr>
              <a:t> the model it self </a:t>
            </a:r>
            <a:r>
              <a:rPr lang="it-IT" dirty="0" err="1">
                <a:latin typeface="Bahnschrift" panose="020B0502040204020203" pitchFamily="34" charset="0"/>
              </a:rPr>
              <a:t>is</a:t>
            </a:r>
            <a:r>
              <a:rPr lang="it-IT" dirty="0">
                <a:latin typeface="Bahnschrift" panose="020B0502040204020203" pitchFamily="34" charset="0"/>
              </a:rPr>
              <a:t> a </a:t>
            </a:r>
            <a:r>
              <a:rPr lang="it-IT" dirty="0" err="1">
                <a:latin typeface="Bahnschrift" panose="020B0502040204020203" pitchFamily="34" charset="0"/>
              </a:rPr>
              <a:t>good</a:t>
            </a:r>
            <a:r>
              <a:rPr lang="it-IT" dirty="0">
                <a:latin typeface="Bahnschrift" panose="020B0502040204020203" pitchFamily="34" charset="0"/>
              </a:rPr>
              <a:t> </a:t>
            </a:r>
            <a:r>
              <a:rPr lang="it-IT" dirty="0" err="1">
                <a:latin typeface="Bahnschrift" panose="020B0502040204020203" pitchFamily="34" charset="0"/>
              </a:rPr>
              <a:t>predictor</a:t>
            </a:r>
            <a:r>
              <a:rPr lang="it-IT" dirty="0">
                <a:latin typeface="Bahnschrift" panose="020B0502040204020203" pitchFamily="34" charset="0"/>
              </a:rPr>
              <a:t> for </a:t>
            </a:r>
            <a:r>
              <a:rPr lang="it-IT" dirty="0" err="1">
                <a:latin typeface="Bahnschrift" panose="020B0502040204020203" pitchFamily="34" charset="0"/>
              </a:rPr>
              <a:t>explaining</a:t>
            </a:r>
            <a:r>
              <a:rPr lang="it-IT" dirty="0">
                <a:latin typeface="Bahnschrift" panose="020B0502040204020203" pitchFamily="34" charset="0"/>
              </a:rPr>
              <a:t> the target </a:t>
            </a:r>
            <a:r>
              <a:rPr lang="it-IT" dirty="0" err="1">
                <a:latin typeface="Bahnschrift" panose="020B0502040204020203" pitchFamily="34" charset="0"/>
              </a:rPr>
              <a:t>variable</a:t>
            </a:r>
            <a:r>
              <a:rPr lang="it-IT" dirty="0">
                <a:latin typeface="Bahnschrift" panose="020B0502040204020203" pitchFamily="34" charset="0"/>
              </a:rPr>
              <a:t>, </a:t>
            </a:r>
            <a:r>
              <a:rPr lang="en-US" dirty="0">
                <a:latin typeface="Bahnschrift" panose="020B0502040204020203" pitchFamily="34" charset="0"/>
              </a:rPr>
              <a:t>a rigorous methodological treatment that follows the foundations of the theory foresees the analysis of the residues, to verify if all the hypotheses necessary for the application of the model are satisfied</a:t>
            </a:r>
          </a:p>
          <a:p>
            <a:pPr marL="0" indent="0">
              <a:buNone/>
            </a:pPr>
            <a:endParaRPr lang="en-US" dirty="0">
              <a:latin typeface="Bahnschrift" panose="020B0502040204020203" pitchFamily="34" charset="0"/>
            </a:endParaRPr>
          </a:p>
          <a:p>
            <a:pPr>
              <a:buFont typeface="Wingdings" panose="05000000000000000000" pitchFamily="2" charset="2"/>
              <a:buChar char="v"/>
            </a:pPr>
            <a:r>
              <a:rPr lang="en-US" dirty="0">
                <a:latin typeface="Bahnschrift" panose="020B0502040204020203" pitchFamily="34" charset="0"/>
              </a:rPr>
              <a:t>Furthermore, could be used a quadratic fit function </a:t>
            </a:r>
            <a:r>
              <a:rPr lang="en-US">
                <a:latin typeface="Bahnschrift" panose="020B0502040204020203" pitchFamily="34" charset="0"/>
              </a:rPr>
              <a:t>for modelling </a:t>
            </a:r>
            <a:r>
              <a:rPr lang="en-US" dirty="0">
                <a:latin typeface="Bahnschrift" panose="020B0502040204020203" pitchFamily="34" charset="0"/>
              </a:rPr>
              <a:t>the weight</a:t>
            </a:r>
            <a:endParaRPr lang="it-IT" dirty="0">
              <a:latin typeface="Bahnschrift" panose="020B0502040204020203" pitchFamily="34" charset="0"/>
            </a:endParaRPr>
          </a:p>
        </p:txBody>
      </p:sp>
      <p:sp>
        <p:nvSpPr>
          <p:cNvPr id="5" name="Segnaposto piè di pagina 8"/>
          <p:cNvSpPr>
            <a:spLocks noGrp="1"/>
          </p:cNvSpPr>
          <p:nvPr>
            <p:ph type="ftr" sz="quarter" idx="11"/>
          </p:nvPr>
        </p:nvSpPr>
        <p:spPr>
          <a:xfrm>
            <a:off x="0" y="6492875"/>
            <a:ext cx="6299644" cy="365125"/>
          </a:xfrm>
        </p:spPr>
        <p:txBody>
          <a:bodyPr/>
          <a:lstStyle/>
          <a:p>
            <a:r>
              <a:rPr lang="en-US" sz="1600" b="1" i="1" dirty="0">
                <a:solidFill>
                  <a:schemeClr val="tx1"/>
                </a:solidFill>
              </a:rPr>
              <a:t>Prediction of fish weight by using a linear Regression Model</a:t>
            </a:r>
          </a:p>
        </p:txBody>
      </p:sp>
      <p:sp>
        <p:nvSpPr>
          <p:cNvPr id="10" name="Titolo 5"/>
          <p:cNvSpPr txBox="1">
            <a:spLocks/>
          </p:cNvSpPr>
          <p:nvPr/>
        </p:nvSpPr>
        <p:spPr>
          <a:xfrm>
            <a:off x="6059488" y="274991"/>
            <a:ext cx="6239692"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b="1" dirty="0">
                <a:effectLst>
                  <a:outerShdw blurRad="38100" dist="38100" dir="2700000" algn="tl">
                    <a:srgbClr val="000000">
                      <a:alpha val="43137"/>
                    </a:srgbClr>
                  </a:outerShdw>
                </a:effectLst>
              </a:rPr>
              <a:t>FURTHER DEVELOPMENT</a:t>
            </a:r>
          </a:p>
        </p:txBody>
      </p:sp>
    </p:spTree>
    <p:extLst>
      <p:ext uri="{BB962C8B-B14F-4D97-AF65-F5344CB8AC3E}">
        <p14:creationId xmlns:p14="http://schemas.microsoft.com/office/powerpoint/2010/main" val="1874565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effectLst>
                  <a:outerShdw blurRad="38100" dist="38100" dir="2700000" algn="tl">
                    <a:srgbClr val="000000">
                      <a:alpha val="43137"/>
                    </a:srgbClr>
                  </a:outerShdw>
                </a:effectLst>
              </a:rPr>
              <a:t>SPOILER…….</a:t>
            </a: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4959" y="1905795"/>
            <a:ext cx="5570411" cy="3536589"/>
          </a:xfrm>
          <a:prstGeom prst="rect">
            <a:avLst/>
          </a:prstGeom>
        </p:spPr>
      </p:pic>
      <p:sp>
        <p:nvSpPr>
          <p:cNvPr id="8" name="CasellaDiTesto 7"/>
          <p:cNvSpPr txBox="1"/>
          <p:nvPr/>
        </p:nvSpPr>
        <p:spPr>
          <a:xfrm>
            <a:off x="3475945" y="5312229"/>
            <a:ext cx="5167086" cy="369332"/>
          </a:xfrm>
          <a:prstGeom prst="rect">
            <a:avLst/>
          </a:prstGeom>
          <a:noFill/>
        </p:spPr>
        <p:txBody>
          <a:bodyPr wrap="square" rtlCol="0">
            <a:spAutoFit/>
          </a:bodyPr>
          <a:lstStyle/>
          <a:p>
            <a:r>
              <a:rPr lang="it-IT" b="1" dirty="0"/>
              <a:t>Fig.10- Quantile </a:t>
            </a:r>
            <a:r>
              <a:rPr lang="it-IT" b="1" dirty="0" err="1"/>
              <a:t>distribution</a:t>
            </a:r>
            <a:r>
              <a:rPr lang="it-IT" b="1" dirty="0"/>
              <a:t> for the </a:t>
            </a:r>
            <a:r>
              <a:rPr lang="it-IT" b="1" dirty="0" err="1"/>
              <a:t>weight</a:t>
            </a:r>
            <a:r>
              <a:rPr lang="it-IT" b="1" dirty="0"/>
              <a:t> </a:t>
            </a:r>
            <a:r>
              <a:rPr lang="it-IT" b="1" dirty="0" err="1"/>
              <a:t>variable</a:t>
            </a:r>
            <a:r>
              <a:rPr lang="it-IT" b="1" dirty="0"/>
              <a:t>.</a:t>
            </a:r>
          </a:p>
        </p:txBody>
      </p:sp>
      <p:sp>
        <p:nvSpPr>
          <p:cNvPr id="9" name="Segnaposto piè di pagina 8"/>
          <p:cNvSpPr>
            <a:spLocks noGrp="1"/>
          </p:cNvSpPr>
          <p:nvPr>
            <p:ph type="ftr" sz="quarter" idx="11"/>
          </p:nvPr>
        </p:nvSpPr>
        <p:spPr>
          <a:xfrm>
            <a:off x="0" y="6492875"/>
            <a:ext cx="6299644" cy="365125"/>
          </a:xfrm>
        </p:spPr>
        <p:txBody>
          <a:bodyPr/>
          <a:lstStyle/>
          <a:p>
            <a:r>
              <a:rPr lang="en-US" sz="1600" b="1" i="1" dirty="0">
                <a:solidFill>
                  <a:schemeClr val="tx1"/>
                </a:solidFill>
              </a:rPr>
              <a:t>Prediction of fish weight by using a linear Regression Model</a:t>
            </a:r>
          </a:p>
        </p:txBody>
      </p:sp>
    </p:spTree>
    <p:extLst>
      <p:ext uri="{BB962C8B-B14F-4D97-AF65-F5344CB8AC3E}">
        <p14:creationId xmlns:p14="http://schemas.microsoft.com/office/powerpoint/2010/main" val="323192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pPr algn="ctr"/>
            <a:r>
              <a:rPr lang="it-IT" sz="5400" b="1" dirty="0">
                <a:solidFill>
                  <a:schemeClr val="tx1">
                    <a:lumMod val="75000"/>
                    <a:lumOff val="25000"/>
                  </a:schemeClr>
                </a:solidFill>
                <a:effectLst>
                  <a:outerShdw blurRad="38100" dist="38100" dir="2700000" algn="tl">
                    <a:srgbClr val="000000">
                      <a:alpha val="43137"/>
                    </a:srgbClr>
                  </a:outerShdw>
                </a:effectLst>
              </a:rPr>
              <a:t>THANK YOU FOR YOUR ATTENTION</a:t>
            </a:r>
          </a:p>
        </p:txBody>
      </p:sp>
      <p:sp>
        <p:nvSpPr>
          <p:cNvPr id="4" name="Segnaposto piè di pagina 8"/>
          <p:cNvSpPr>
            <a:spLocks noGrp="1"/>
          </p:cNvSpPr>
          <p:nvPr>
            <p:ph type="ftr" sz="quarter" idx="11"/>
          </p:nvPr>
        </p:nvSpPr>
        <p:spPr>
          <a:xfrm>
            <a:off x="0" y="6492875"/>
            <a:ext cx="6299644" cy="365125"/>
          </a:xfrm>
        </p:spPr>
        <p:txBody>
          <a:bodyPr/>
          <a:lstStyle/>
          <a:p>
            <a:r>
              <a:rPr lang="en-US" sz="1600" b="1" i="1" dirty="0">
                <a:solidFill>
                  <a:schemeClr val="tx1"/>
                </a:solidFill>
              </a:rPr>
              <a:t>Prediction of fish weight by using a linear Regression Model</a:t>
            </a:r>
          </a:p>
        </p:txBody>
      </p:sp>
    </p:spTree>
    <p:extLst>
      <p:ext uri="{BB962C8B-B14F-4D97-AF65-F5344CB8AC3E}">
        <p14:creationId xmlns:p14="http://schemas.microsoft.com/office/powerpoint/2010/main" val="993443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p:cNvSpPr txBox="1"/>
          <p:nvPr/>
        </p:nvSpPr>
        <p:spPr>
          <a:xfrm>
            <a:off x="1146411" y="2187727"/>
            <a:ext cx="8134066" cy="3108543"/>
          </a:xfrm>
          <a:prstGeom prst="rect">
            <a:avLst/>
          </a:prstGeom>
          <a:noFill/>
        </p:spPr>
        <p:txBody>
          <a:bodyPr wrap="square" rtlCol="0">
            <a:spAutoFit/>
          </a:bodyPr>
          <a:lstStyle/>
          <a:p>
            <a:pPr marL="285750" indent="-285750">
              <a:buFont typeface="Arial" panose="020B0604020202020204" pitchFamily="34" charset="0"/>
              <a:buChar char="•"/>
            </a:pPr>
            <a:r>
              <a:rPr lang="it-IT" sz="2800" dirty="0">
                <a:latin typeface="Bahnschrift" panose="020B0502040204020203" pitchFamily="34" charset="0"/>
              </a:rPr>
              <a:t>Statistical Question</a:t>
            </a:r>
          </a:p>
          <a:p>
            <a:endParaRPr lang="it-IT" sz="2800" b="1" dirty="0">
              <a:latin typeface="+mj-lt"/>
            </a:endParaRPr>
          </a:p>
          <a:p>
            <a:pPr marL="285750" indent="-285750">
              <a:buFont typeface="Arial" panose="020B0604020202020204" pitchFamily="34" charset="0"/>
              <a:buChar char="•"/>
            </a:pPr>
            <a:r>
              <a:rPr lang="it-IT" sz="2800" dirty="0">
                <a:latin typeface="Bahnschrift" panose="020B0502040204020203" pitchFamily="34" charset="0"/>
              </a:rPr>
              <a:t>Descriptive Analysis</a:t>
            </a:r>
          </a:p>
          <a:p>
            <a:endParaRPr lang="it-IT" sz="2800" b="1" dirty="0">
              <a:latin typeface="+mj-lt"/>
            </a:endParaRPr>
          </a:p>
          <a:p>
            <a:pPr marL="285750" indent="-285750">
              <a:buFont typeface="Arial" panose="020B0604020202020204" pitchFamily="34" charset="0"/>
              <a:buChar char="•"/>
            </a:pPr>
            <a:r>
              <a:rPr lang="it-IT" sz="2800" dirty="0">
                <a:latin typeface="Bahnschrift" panose="020B0502040204020203" pitchFamily="34" charset="0"/>
              </a:rPr>
              <a:t>Explorative Analysis</a:t>
            </a:r>
          </a:p>
          <a:p>
            <a:endParaRPr lang="it-IT" sz="2800" b="1" dirty="0">
              <a:latin typeface="+mj-lt"/>
            </a:endParaRPr>
          </a:p>
          <a:p>
            <a:pPr marL="285750" indent="-285750">
              <a:buFont typeface="Arial" panose="020B0604020202020204" pitchFamily="34" charset="0"/>
              <a:buChar char="•"/>
            </a:pPr>
            <a:r>
              <a:rPr lang="it-IT" sz="2800" dirty="0">
                <a:latin typeface="Bahnschrift" panose="020B0502040204020203" pitchFamily="34" charset="0"/>
              </a:rPr>
              <a:t>Inference on the data</a:t>
            </a:r>
          </a:p>
        </p:txBody>
      </p:sp>
      <p:sp>
        <p:nvSpPr>
          <p:cNvPr id="6" name="CasellaDiTesto 5"/>
          <p:cNvSpPr txBox="1"/>
          <p:nvPr/>
        </p:nvSpPr>
        <p:spPr>
          <a:xfrm>
            <a:off x="2627076" y="1064525"/>
            <a:ext cx="6864824" cy="707886"/>
          </a:xfrm>
          <a:prstGeom prst="rect">
            <a:avLst/>
          </a:prstGeom>
          <a:noFill/>
        </p:spPr>
        <p:txBody>
          <a:bodyPr wrap="square" rtlCol="0">
            <a:spAutoFit/>
          </a:bodyPr>
          <a:lstStyle/>
          <a:p>
            <a:pPr algn="ctr"/>
            <a:r>
              <a:rPr lang="it-IT" sz="4000" b="1" dirty="0">
                <a:effectLst>
                  <a:outerShdw blurRad="38100" dist="38100" dir="2700000" algn="tl">
                    <a:srgbClr val="000000">
                      <a:alpha val="43137"/>
                    </a:srgbClr>
                  </a:outerShdw>
                </a:effectLst>
              </a:rPr>
              <a:t>OVERVIEW ABOUT THE WORK</a:t>
            </a:r>
          </a:p>
        </p:txBody>
      </p:sp>
      <p:sp>
        <p:nvSpPr>
          <p:cNvPr id="9" name="Segnaposto piè di pagina 8"/>
          <p:cNvSpPr>
            <a:spLocks noGrp="1"/>
          </p:cNvSpPr>
          <p:nvPr>
            <p:ph type="ftr" sz="quarter" idx="11"/>
          </p:nvPr>
        </p:nvSpPr>
        <p:spPr>
          <a:xfrm>
            <a:off x="0" y="6492875"/>
            <a:ext cx="6328228" cy="365125"/>
          </a:xfrm>
        </p:spPr>
        <p:txBody>
          <a:bodyPr/>
          <a:lstStyle/>
          <a:p>
            <a:r>
              <a:rPr lang="en-US" sz="1600" b="1" i="1" dirty="0">
                <a:solidFill>
                  <a:schemeClr val="tx1"/>
                </a:solidFill>
              </a:rPr>
              <a:t>Prediction of fish weight by using a linear Regression Model</a:t>
            </a:r>
          </a:p>
        </p:txBody>
      </p:sp>
    </p:spTree>
    <p:extLst>
      <p:ext uri="{BB962C8B-B14F-4D97-AF65-F5344CB8AC3E}">
        <p14:creationId xmlns:p14="http://schemas.microsoft.com/office/powerpoint/2010/main" val="83492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709684" y="327546"/>
            <a:ext cx="10522423" cy="707886"/>
          </a:xfrm>
          <a:prstGeom prst="rect">
            <a:avLst/>
          </a:prstGeom>
          <a:noFill/>
        </p:spPr>
        <p:txBody>
          <a:bodyPr wrap="square" rtlCol="0">
            <a:spAutoFit/>
          </a:bodyPr>
          <a:lstStyle/>
          <a:p>
            <a:pPr algn="ctr"/>
            <a:r>
              <a:rPr lang="it-IT" sz="4000" b="1" dirty="0">
                <a:effectLst>
                  <a:outerShdw blurRad="38100" dist="38100" dir="2700000" algn="tl">
                    <a:srgbClr val="000000">
                      <a:alpha val="43137"/>
                    </a:srgbClr>
                  </a:outerShdw>
                </a:effectLst>
              </a:rPr>
              <a:t>STATISTICAL QUESTION</a:t>
            </a:r>
          </a:p>
        </p:txBody>
      </p:sp>
      <p:sp>
        <p:nvSpPr>
          <p:cNvPr id="3" name="CasellaDiTesto 2"/>
          <p:cNvSpPr txBox="1"/>
          <p:nvPr/>
        </p:nvSpPr>
        <p:spPr>
          <a:xfrm>
            <a:off x="1897905" y="1396837"/>
            <a:ext cx="7751928" cy="2862322"/>
          </a:xfrm>
          <a:prstGeom prst="rect">
            <a:avLst/>
          </a:prstGeom>
          <a:noFill/>
        </p:spPr>
        <p:txBody>
          <a:bodyPr wrap="square" rtlCol="0">
            <a:spAutoFit/>
          </a:bodyPr>
          <a:lstStyle/>
          <a:p>
            <a:r>
              <a:rPr lang="it-IT" sz="3600" b="1" i="1" dirty="0" err="1">
                <a:latin typeface="+mj-lt"/>
              </a:rPr>
              <a:t>Is</a:t>
            </a:r>
            <a:r>
              <a:rPr lang="it-IT" sz="3600" b="1" i="1" dirty="0">
                <a:latin typeface="+mj-lt"/>
              </a:rPr>
              <a:t> it </a:t>
            </a:r>
            <a:r>
              <a:rPr lang="it-IT" sz="3600" b="1" i="1" dirty="0" err="1">
                <a:latin typeface="+mj-lt"/>
              </a:rPr>
              <a:t>possible</a:t>
            </a:r>
            <a:r>
              <a:rPr lang="it-IT" sz="3600" b="1" i="1" dirty="0">
                <a:latin typeface="+mj-lt"/>
              </a:rPr>
              <a:t> to estimate the </a:t>
            </a:r>
            <a:r>
              <a:rPr lang="it-IT" sz="3600" b="1" i="1" dirty="0" err="1">
                <a:latin typeface="+mj-lt"/>
              </a:rPr>
              <a:t>weight</a:t>
            </a:r>
            <a:r>
              <a:rPr lang="it-IT" sz="3600" b="1" i="1" dirty="0">
                <a:latin typeface="+mj-lt"/>
              </a:rPr>
              <a:t> of a </a:t>
            </a:r>
            <a:r>
              <a:rPr lang="it-IT" sz="3600" b="1" i="1" dirty="0" err="1">
                <a:latin typeface="+mj-lt"/>
              </a:rPr>
              <a:t>fish</a:t>
            </a:r>
            <a:r>
              <a:rPr lang="it-IT" sz="3600" b="1" i="1" dirty="0">
                <a:latin typeface="+mj-lt"/>
              </a:rPr>
              <a:t> </a:t>
            </a:r>
            <a:r>
              <a:rPr lang="it-IT" sz="3600" b="1" i="1" dirty="0" err="1">
                <a:latin typeface="+mj-lt"/>
              </a:rPr>
              <a:t>without</a:t>
            </a:r>
            <a:r>
              <a:rPr lang="it-IT" sz="3600" b="1" i="1" dirty="0">
                <a:latin typeface="+mj-lt"/>
              </a:rPr>
              <a:t> </a:t>
            </a:r>
            <a:r>
              <a:rPr lang="it-IT" sz="3600" b="1" i="1" dirty="0" err="1">
                <a:latin typeface="+mj-lt"/>
              </a:rPr>
              <a:t>measuring</a:t>
            </a:r>
            <a:r>
              <a:rPr lang="it-IT" sz="3600" b="1" i="1" dirty="0">
                <a:latin typeface="+mj-lt"/>
              </a:rPr>
              <a:t> it?</a:t>
            </a:r>
          </a:p>
          <a:p>
            <a:endParaRPr lang="it-IT" sz="3600" b="1" i="1" dirty="0">
              <a:latin typeface="+mj-lt"/>
            </a:endParaRPr>
          </a:p>
          <a:p>
            <a:endParaRPr lang="it-IT" sz="3600" b="1" i="1" dirty="0">
              <a:latin typeface="+mj-lt"/>
            </a:endParaRPr>
          </a:p>
          <a:p>
            <a:endParaRPr lang="it-IT" sz="3600" b="1" i="1" dirty="0">
              <a:latin typeface="+mj-lt"/>
            </a:endParaRPr>
          </a:p>
        </p:txBody>
      </p:sp>
      <p:sp>
        <p:nvSpPr>
          <p:cNvPr id="5" name="Segnaposto piè di pagina 8"/>
          <p:cNvSpPr>
            <a:spLocks noGrp="1"/>
          </p:cNvSpPr>
          <p:nvPr>
            <p:ph type="ftr" sz="quarter" idx="11"/>
          </p:nvPr>
        </p:nvSpPr>
        <p:spPr>
          <a:xfrm>
            <a:off x="0" y="6492875"/>
            <a:ext cx="6284685" cy="365125"/>
          </a:xfrm>
        </p:spPr>
        <p:txBody>
          <a:bodyPr/>
          <a:lstStyle/>
          <a:p>
            <a:r>
              <a:rPr lang="en-US" sz="1600" b="1" i="1" dirty="0">
                <a:solidFill>
                  <a:schemeClr val="tx1"/>
                </a:solidFill>
              </a:rPr>
              <a:t>Prediction of fish weight by using a linear Regression Model</a:t>
            </a:r>
          </a:p>
        </p:txBody>
      </p:sp>
      <p:sp>
        <p:nvSpPr>
          <p:cNvPr id="6" name="CasellaDiTesto 5"/>
          <p:cNvSpPr txBox="1"/>
          <p:nvPr/>
        </p:nvSpPr>
        <p:spPr>
          <a:xfrm>
            <a:off x="188459" y="3135086"/>
            <a:ext cx="7503886" cy="3108543"/>
          </a:xfrm>
          <a:prstGeom prst="rect">
            <a:avLst/>
          </a:prstGeom>
          <a:noFill/>
        </p:spPr>
        <p:txBody>
          <a:bodyPr wrap="square" rtlCol="0">
            <a:spAutoFit/>
          </a:bodyPr>
          <a:lstStyle/>
          <a:p>
            <a:r>
              <a:rPr lang="it-IT" sz="2800" dirty="0">
                <a:latin typeface="Bahnschrift" panose="020B0502040204020203" pitchFamily="34" charset="0"/>
              </a:rPr>
              <a:t>The </a:t>
            </a:r>
            <a:r>
              <a:rPr lang="it-IT" sz="2800" dirty="0" err="1">
                <a:latin typeface="Bahnschrift" panose="020B0502040204020203" pitchFamily="34" charset="0"/>
              </a:rPr>
              <a:t>answer</a:t>
            </a:r>
            <a:r>
              <a:rPr lang="it-IT" sz="2800" dirty="0">
                <a:latin typeface="Bahnschrift" panose="020B0502040204020203" pitchFamily="34" charset="0"/>
              </a:rPr>
              <a:t> </a:t>
            </a:r>
            <a:r>
              <a:rPr lang="it-IT" sz="2800" dirty="0" err="1">
                <a:latin typeface="Bahnschrift" panose="020B0502040204020203" pitchFamily="34" charset="0"/>
              </a:rPr>
              <a:t>should</a:t>
            </a:r>
            <a:r>
              <a:rPr lang="it-IT" sz="2800" dirty="0">
                <a:latin typeface="Bahnschrift" panose="020B0502040204020203" pitchFamily="34" charset="0"/>
              </a:rPr>
              <a:t> be </a:t>
            </a:r>
            <a:r>
              <a:rPr lang="it-IT" sz="2800" dirty="0" err="1">
                <a:latin typeface="Bahnschrift" panose="020B0502040204020203" pitchFamily="34" charset="0"/>
              </a:rPr>
              <a:t>found</a:t>
            </a:r>
            <a:r>
              <a:rPr lang="it-IT" sz="2800" dirty="0">
                <a:latin typeface="Bahnschrift" panose="020B0502040204020203" pitchFamily="34" charset="0"/>
              </a:rPr>
              <a:t> </a:t>
            </a:r>
            <a:r>
              <a:rPr lang="it-IT" sz="2800" dirty="0" err="1">
                <a:latin typeface="Bahnschrift" panose="020B0502040204020203" pitchFamily="34" charset="0"/>
              </a:rPr>
              <a:t>among</a:t>
            </a:r>
            <a:r>
              <a:rPr lang="it-IT" sz="2800" dirty="0">
                <a:latin typeface="Bahnschrift" panose="020B0502040204020203" pitchFamily="34" charset="0"/>
              </a:rPr>
              <a:t>:</a:t>
            </a:r>
          </a:p>
          <a:p>
            <a:endParaRPr lang="it-IT" sz="2800" dirty="0">
              <a:latin typeface="Bahnschrift" panose="020B0502040204020203" pitchFamily="34" charset="0"/>
            </a:endParaRPr>
          </a:p>
          <a:p>
            <a:pPr marL="285750" indent="-285750">
              <a:buFont typeface="Arial" panose="020B0604020202020204" pitchFamily="34" charset="0"/>
              <a:buChar char="•"/>
            </a:pPr>
            <a:r>
              <a:rPr lang="it-IT" sz="2800" dirty="0">
                <a:latin typeface="Bahnschrift" panose="020B0502040204020203" pitchFamily="34" charset="0"/>
              </a:rPr>
              <a:t>Analysis of the </a:t>
            </a:r>
            <a:r>
              <a:rPr lang="it-IT" sz="2800" dirty="0" err="1">
                <a:latin typeface="Bahnschrift" panose="020B0502040204020203" pitchFamily="34" charset="0"/>
              </a:rPr>
              <a:t>physical</a:t>
            </a:r>
            <a:r>
              <a:rPr lang="it-IT" sz="2800" dirty="0">
                <a:latin typeface="Bahnschrift" panose="020B0502040204020203" pitchFamily="34" charset="0"/>
              </a:rPr>
              <a:t> </a:t>
            </a:r>
            <a:r>
              <a:rPr lang="it-IT" sz="2800" dirty="0" err="1">
                <a:latin typeface="Bahnschrift" panose="020B0502040204020203" pitchFamily="34" charset="0"/>
              </a:rPr>
              <a:t>dimensions</a:t>
            </a:r>
            <a:endParaRPr lang="it-IT" sz="2800" dirty="0">
              <a:latin typeface="Bahnschrift" panose="020B0502040204020203" pitchFamily="34" charset="0"/>
            </a:endParaRPr>
          </a:p>
          <a:p>
            <a:pPr marL="285750" indent="-285750">
              <a:buFont typeface="Arial" panose="020B0604020202020204" pitchFamily="34" charset="0"/>
              <a:buChar char="•"/>
            </a:pPr>
            <a:endParaRPr lang="it-IT" sz="2800" dirty="0">
              <a:latin typeface="Bahnschrift" panose="020B0502040204020203" pitchFamily="34" charset="0"/>
            </a:endParaRPr>
          </a:p>
          <a:p>
            <a:pPr marL="285750" indent="-285750">
              <a:buFont typeface="Arial" panose="020B0604020202020204" pitchFamily="34" charset="0"/>
              <a:buChar char="•"/>
            </a:pPr>
            <a:r>
              <a:rPr lang="it-IT" sz="2800" dirty="0">
                <a:latin typeface="Bahnschrift" panose="020B0502040204020203" pitchFamily="34" charset="0"/>
              </a:rPr>
              <a:t>Correlation </a:t>
            </a:r>
            <a:r>
              <a:rPr lang="it-IT" sz="2800" dirty="0" err="1">
                <a:latin typeface="Bahnschrift" panose="020B0502040204020203" pitchFamily="34" charset="0"/>
              </a:rPr>
              <a:t>between</a:t>
            </a:r>
            <a:r>
              <a:rPr lang="it-IT" sz="2800" dirty="0">
                <a:latin typeface="Bahnschrift" panose="020B0502040204020203" pitchFamily="34" charset="0"/>
              </a:rPr>
              <a:t> </a:t>
            </a:r>
            <a:r>
              <a:rPr lang="it-IT" sz="2800" dirty="0" err="1">
                <a:latin typeface="Bahnschrift" panose="020B0502040204020203" pitchFamily="34" charset="0"/>
              </a:rPr>
              <a:t>variables</a:t>
            </a:r>
            <a:endParaRPr lang="it-IT" sz="2800" dirty="0">
              <a:latin typeface="Bahnschrift" panose="020B0502040204020203" pitchFamily="34" charset="0"/>
            </a:endParaRPr>
          </a:p>
          <a:p>
            <a:endParaRPr lang="it-IT" sz="2800" dirty="0">
              <a:latin typeface="Bahnschrift" panose="020B0502040204020203" pitchFamily="34" charset="0"/>
            </a:endParaRPr>
          </a:p>
          <a:p>
            <a:pPr marL="285750" indent="-285750">
              <a:buFont typeface="Arial" panose="020B0604020202020204" pitchFamily="34" charset="0"/>
              <a:buChar char="•"/>
            </a:pPr>
            <a:r>
              <a:rPr lang="it-IT" sz="2800" dirty="0" err="1">
                <a:latin typeface="Bahnschrift" panose="020B0502040204020203" pitchFamily="34" charset="0"/>
              </a:rPr>
              <a:t>Validation</a:t>
            </a:r>
            <a:r>
              <a:rPr lang="it-IT" sz="2800" dirty="0">
                <a:latin typeface="Bahnschrift" panose="020B0502040204020203" pitchFamily="34" charset="0"/>
              </a:rPr>
              <a:t> of a model</a:t>
            </a:r>
          </a:p>
        </p:txBody>
      </p:sp>
    </p:spTree>
    <p:extLst>
      <p:ext uri="{BB962C8B-B14F-4D97-AF65-F5344CB8AC3E}">
        <p14:creationId xmlns:p14="http://schemas.microsoft.com/office/powerpoint/2010/main" val="91445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499923" y="116114"/>
            <a:ext cx="7342495" cy="707886"/>
          </a:xfrm>
          <a:prstGeom prst="rect">
            <a:avLst/>
          </a:prstGeom>
          <a:noFill/>
        </p:spPr>
        <p:txBody>
          <a:bodyPr wrap="square" rtlCol="0">
            <a:spAutoFit/>
          </a:bodyPr>
          <a:lstStyle/>
          <a:p>
            <a:pPr algn="ctr"/>
            <a:r>
              <a:rPr lang="it-IT" sz="4000" b="1" dirty="0">
                <a:effectLst>
                  <a:outerShdw blurRad="38100" dist="38100" dir="2700000" algn="tl">
                    <a:srgbClr val="000000">
                      <a:alpha val="43137"/>
                    </a:srgbClr>
                  </a:outerShdw>
                </a:effectLst>
              </a:rPr>
              <a:t>DATASET </a:t>
            </a:r>
            <a:r>
              <a:rPr lang="it-IT" dirty="0"/>
              <a:t> </a:t>
            </a:r>
            <a:r>
              <a:rPr lang="it-IT" sz="4000" b="1" dirty="0">
                <a:effectLst>
                  <a:outerShdw blurRad="38100" dist="38100" dir="2700000" algn="tl">
                    <a:srgbClr val="000000">
                      <a:alpha val="43137"/>
                    </a:srgbClr>
                  </a:outerShdw>
                </a:effectLst>
              </a:rPr>
              <a:t>OVERVIEW</a:t>
            </a:r>
          </a:p>
        </p:txBody>
      </p:sp>
      <p:pic>
        <p:nvPicPr>
          <p:cNvPr id="4" name="Immagine 3"/>
          <p:cNvPicPr>
            <a:picLocks noChangeAspect="1"/>
          </p:cNvPicPr>
          <p:nvPr/>
        </p:nvPicPr>
        <p:blipFill>
          <a:blip r:embed="rId2"/>
          <a:stretch>
            <a:fillRect/>
          </a:stretch>
        </p:blipFill>
        <p:spPr>
          <a:xfrm>
            <a:off x="239672" y="1101636"/>
            <a:ext cx="8623557" cy="3789678"/>
          </a:xfrm>
          <a:prstGeom prst="rect">
            <a:avLst/>
          </a:prstGeom>
        </p:spPr>
      </p:pic>
      <p:sp>
        <p:nvSpPr>
          <p:cNvPr id="5" name="CasellaDiTesto 4"/>
          <p:cNvSpPr txBox="1"/>
          <p:nvPr/>
        </p:nvSpPr>
        <p:spPr>
          <a:xfrm>
            <a:off x="8899423" y="1153994"/>
            <a:ext cx="3292577" cy="3108543"/>
          </a:xfrm>
          <a:prstGeom prst="rect">
            <a:avLst/>
          </a:prstGeom>
          <a:noFill/>
        </p:spPr>
        <p:txBody>
          <a:bodyPr wrap="square" rtlCol="0">
            <a:spAutoFit/>
          </a:bodyPr>
          <a:lstStyle/>
          <a:p>
            <a:pPr marL="285750" indent="-285750">
              <a:buFont typeface="Arial" panose="020B0604020202020204" pitchFamily="34" charset="0"/>
              <a:buChar char="•"/>
            </a:pPr>
            <a:r>
              <a:rPr lang="it-IT" sz="2800" dirty="0">
                <a:latin typeface="Bahnschrift" panose="020B0502040204020203" pitchFamily="34" charset="0"/>
              </a:rPr>
              <a:t>159 </a:t>
            </a:r>
            <a:r>
              <a:rPr lang="it-IT" sz="2800" dirty="0" err="1">
                <a:latin typeface="Bahnschrift" panose="020B0502040204020203" pitchFamily="34" charset="0"/>
              </a:rPr>
              <a:t>observations</a:t>
            </a:r>
            <a:endParaRPr lang="it-IT" sz="2800" dirty="0">
              <a:latin typeface="Bahnschrift" panose="020B0502040204020203" pitchFamily="34" charset="0"/>
            </a:endParaRPr>
          </a:p>
          <a:p>
            <a:endParaRPr lang="it-IT" sz="2800" dirty="0">
              <a:latin typeface="Bahnschrift" panose="020B0502040204020203" pitchFamily="34" charset="0"/>
            </a:endParaRPr>
          </a:p>
          <a:p>
            <a:pPr marL="285750" indent="-285750">
              <a:buFont typeface="Arial" panose="020B0604020202020204" pitchFamily="34" charset="0"/>
              <a:buChar char="•"/>
            </a:pPr>
            <a:r>
              <a:rPr lang="it-IT" sz="2800" dirty="0">
                <a:latin typeface="Bahnschrift" panose="020B0502040204020203" pitchFamily="34" charset="0"/>
              </a:rPr>
              <a:t>7 </a:t>
            </a:r>
            <a:r>
              <a:rPr lang="it-IT" sz="2800" dirty="0" err="1">
                <a:latin typeface="Bahnschrift" panose="020B0502040204020203" pitchFamily="34" charset="0"/>
              </a:rPr>
              <a:t>different</a:t>
            </a:r>
            <a:r>
              <a:rPr lang="it-IT" sz="2800" dirty="0">
                <a:latin typeface="Bahnschrift" panose="020B0502040204020203" pitchFamily="34" charset="0"/>
              </a:rPr>
              <a:t> </a:t>
            </a:r>
            <a:r>
              <a:rPr lang="it-IT" sz="2800" dirty="0" err="1">
                <a:latin typeface="Bahnschrift" panose="020B0502040204020203" pitchFamily="34" charset="0"/>
              </a:rPr>
              <a:t>fish</a:t>
            </a:r>
            <a:r>
              <a:rPr lang="it-IT" sz="2800" dirty="0">
                <a:latin typeface="Bahnschrift" panose="020B0502040204020203" pitchFamily="34" charset="0"/>
              </a:rPr>
              <a:t> </a:t>
            </a:r>
            <a:r>
              <a:rPr lang="it-IT" sz="2800" dirty="0" err="1">
                <a:latin typeface="Bahnschrift" panose="020B0502040204020203" pitchFamily="34" charset="0"/>
              </a:rPr>
              <a:t>species</a:t>
            </a:r>
            <a:endParaRPr lang="it-IT" sz="2800" dirty="0">
              <a:latin typeface="Bahnschrift" panose="020B0502040204020203" pitchFamily="34" charset="0"/>
            </a:endParaRPr>
          </a:p>
          <a:p>
            <a:endParaRPr lang="it-IT" sz="2800" dirty="0">
              <a:latin typeface="Bahnschrift" panose="020B0502040204020203" pitchFamily="34" charset="0"/>
            </a:endParaRPr>
          </a:p>
          <a:p>
            <a:pPr marL="285750" indent="-285750">
              <a:buFont typeface="Arial" panose="020B0604020202020204" pitchFamily="34" charset="0"/>
              <a:buChar char="•"/>
            </a:pPr>
            <a:r>
              <a:rPr lang="it-IT" sz="2800" dirty="0">
                <a:latin typeface="Bahnschrift" panose="020B0502040204020203" pitchFamily="34" charset="0"/>
              </a:rPr>
              <a:t>6 quantitative </a:t>
            </a:r>
            <a:r>
              <a:rPr lang="it-IT" sz="2800" dirty="0" err="1">
                <a:latin typeface="Bahnschrift" panose="020B0502040204020203" pitchFamily="34" charset="0"/>
              </a:rPr>
              <a:t>variables</a:t>
            </a:r>
            <a:endParaRPr lang="it-IT" sz="2800" dirty="0">
              <a:latin typeface="Bahnschrift" panose="020B0502040204020203" pitchFamily="34" charset="0"/>
            </a:endParaRPr>
          </a:p>
        </p:txBody>
      </p:sp>
      <p:sp>
        <p:nvSpPr>
          <p:cNvPr id="6" name="CasellaDiTesto 5"/>
          <p:cNvSpPr txBox="1"/>
          <p:nvPr/>
        </p:nvSpPr>
        <p:spPr>
          <a:xfrm>
            <a:off x="222263" y="5016960"/>
            <a:ext cx="7492621" cy="646331"/>
          </a:xfrm>
          <a:prstGeom prst="rect">
            <a:avLst/>
          </a:prstGeom>
          <a:noFill/>
        </p:spPr>
        <p:txBody>
          <a:bodyPr wrap="square" rtlCol="0">
            <a:spAutoFit/>
          </a:bodyPr>
          <a:lstStyle/>
          <a:p>
            <a:r>
              <a:rPr lang="it-IT" b="1" dirty="0"/>
              <a:t>Fig.1- </a:t>
            </a:r>
            <a:r>
              <a:rPr lang="it-IT" b="1" dirty="0" err="1"/>
              <a:t>Overview</a:t>
            </a:r>
            <a:r>
              <a:rPr lang="it-IT" b="1" dirty="0"/>
              <a:t> of the </a:t>
            </a:r>
            <a:r>
              <a:rPr lang="it-IT" b="1" dirty="0" err="1"/>
              <a:t>dataframe</a:t>
            </a:r>
            <a:r>
              <a:rPr lang="it-IT" b="1" dirty="0"/>
              <a:t>. Data </a:t>
            </a:r>
            <a:r>
              <a:rPr lang="it-IT" b="1" dirty="0" err="1"/>
              <a:t>has</a:t>
            </a:r>
            <a:r>
              <a:rPr lang="it-IT" b="1" dirty="0"/>
              <a:t> </a:t>
            </a:r>
            <a:r>
              <a:rPr lang="it-IT" b="1" dirty="0" err="1"/>
              <a:t>been</a:t>
            </a:r>
            <a:r>
              <a:rPr lang="it-IT" b="1" dirty="0"/>
              <a:t> </a:t>
            </a:r>
            <a:r>
              <a:rPr lang="it-IT" b="1" dirty="0" err="1"/>
              <a:t>downloaded</a:t>
            </a:r>
            <a:r>
              <a:rPr lang="it-IT" b="1" dirty="0"/>
              <a:t> from www.Kaggle.com.</a:t>
            </a:r>
          </a:p>
        </p:txBody>
      </p:sp>
      <p:sp>
        <p:nvSpPr>
          <p:cNvPr id="7" name="Segnaposto piè di pagina 8"/>
          <p:cNvSpPr>
            <a:spLocks noGrp="1"/>
          </p:cNvSpPr>
          <p:nvPr>
            <p:ph type="ftr" sz="quarter" idx="11"/>
          </p:nvPr>
        </p:nvSpPr>
        <p:spPr>
          <a:xfrm>
            <a:off x="0" y="6492875"/>
            <a:ext cx="6364741" cy="365125"/>
          </a:xfrm>
        </p:spPr>
        <p:txBody>
          <a:bodyPr/>
          <a:lstStyle/>
          <a:p>
            <a:r>
              <a:rPr lang="en-US" sz="1600" b="1" i="1" dirty="0">
                <a:solidFill>
                  <a:schemeClr val="tx1"/>
                </a:solidFill>
              </a:rPr>
              <a:t>Prediction of fish weight by using a linear Regression Model</a:t>
            </a:r>
          </a:p>
        </p:txBody>
      </p:sp>
    </p:spTree>
    <p:extLst>
      <p:ext uri="{BB962C8B-B14F-4D97-AF65-F5344CB8AC3E}">
        <p14:creationId xmlns:p14="http://schemas.microsoft.com/office/powerpoint/2010/main" val="20082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130628" y="130628"/>
            <a:ext cx="4530296" cy="1937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asellaDiTesto 2"/>
          <p:cNvSpPr txBox="1"/>
          <p:nvPr/>
        </p:nvSpPr>
        <p:spPr>
          <a:xfrm>
            <a:off x="121920" y="2106748"/>
            <a:ext cx="2712720" cy="400110"/>
          </a:xfrm>
          <a:prstGeom prst="rect">
            <a:avLst/>
          </a:prstGeom>
          <a:noFill/>
        </p:spPr>
        <p:txBody>
          <a:bodyPr wrap="square" rtlCol="0">
            <a:spAutoFit/>
          </a:bodyPr>
          <a:lstStyle/>
          <a:p>
            <a:r>
              <a:rPr lang="it-IT" sz="2000" dirty="0">
                <a:latin typeface="Bahnschrift" panose="020B0502040204020203" pitchFamily="34" charset="0"/>
              </a:rPr>
              <a:t>BREAM</a:t>
            </a:r>
          </a:p>
        </p:txBody>
      </p:sp>
      <p:pic>
        <p:nvPicPr>
          <p:cNvPr id="4" name="Immagine 3"/>
          <p:cNvPicPr>
            <a:picLocks noChangeAspect="1"/>
          </p:cNvPicPr>
          <p:nvPr/>
        </p:nvPicPr>
        <p:blipFill rotWithShape="1">
          <a:blip r:embed="rId3"/>
          <a:srcRect l="5012" r="4674"/>
          <a:stretch/>
        </p:blipFill>
        <p:spPr>
          <a:xfrm>
            <a:off x="5341257" y="0"/>
            <a:ext cx="4180114" cy="21127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asellaDiTesto 4"/>
          <p:cNvSpPr txBox="1"/>
          <p:nvPr/>
        </p:nvSpPr>
        <p:spPr>
          <a:xfrm>
            <a:off x="5383349" y="2186576"/>
            <a:ext cx="2712720" cy="400110"/>
          </a:xfrm>
          <a:prstGeom prst="rect">
            <a:avLst/>
          </a:prstGeom>
          <a:noFill/>
        </p:spPr>
        <p:txBody>
          <a:bodyPr wrap="square" rtlCol="0">
            <a:spAutoFit/>
          </a:bodyPr>
          <a:lstStyle/>
          <a:p>
            <a:r>
              <a:rPr lang="it-IT" sz="2000" dirty="0">
                <a:latin typeface="Bahnschrift" panose="020B0502040204020203" pitchFamily="34" charset="0"/>
              </a:rPr>
              <a:t>PERCH</a:t>
            </a:r>
          </a:p>
        </p:txBody>
      </p:sp>
      <p:pic>
        <p:nvPicPr>
          <p:cNvPr id="6" name="Immagine 5"/>
          <p:cNvPicPr>
            <a:picLocks noChangeAspect="1"/>
          </p:cNvPicPr>
          <p:nvPr/>
        </p:nvPicPr>
        <p:blipFill rotWithShape="1">
          <a:blip r:embed="rId4"/>
          <a:srcRect t="10500" r="5600" b="15065"/>
          <a:stretch/>
        </p:blipFill>
        <p:spPr>
          <a:xfrm>
            <a:off x="229507" y="2656114"/>
            <a:ext cx="4894036" cy="1538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asellaDiTesto 6"/>
          <p:cNvSpPr txBox="1"/>
          <p:nvPr/>
        </p:nvSpPr>
        <p:spPr>
          <a:xfrm>
            <a:off x="557348" y="4167776"/>
            <a:ext cx="2712720" cy="400110"/>
          </a:xfrm>
          <a:prstGeom prst="rect">
            <a:avLst/>
          </a:prstGeom>
          <a:noFill/>
        </p:spPr>
        <p:txBody>
          <a:bodyPr wrap="square" rtlCol="0">
            <a:spAutoFit/>
          </a:bodyPr>
          <a:lstStyle/>
          <a:p>
            <a:r>
              <a:rPr lang="it-IT" sz="2000" dirty="0">
                <a:latin typeface="Bahnschrift" panose="020B0502040204020203" pitchFamily="34" charset="0"/>
              </a:rPr>
              <a:t>PIKE</a:t>
            </a:r>
          </a:p>
        </p:txBody>
      </p:sp>
      <p:pic>
        <p:nvPicPr>
          <p:cNvPr id="8" name="Immagine 7"/>
          <p:cNvPicPr>
            <a:picLocks noChangeAspect="1"/>
          </p:cNvPicPr>
          <p:nvPr/>
        </p:nvPicPr>
        <p:blipFill rotWithShape="1">
          <a:blip r:embed="rId5"/>
          <a:srcRect l="19624" t="33193" r="10704" b="31540"/>
          <a:stretch/>
        </p:blipFill>
        <p:spPr>
          <a:xfrm>
            <a:off x="9434285" y="319314"/>
            <a:ext cx="2757715" cy="9869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CasellaDiTesto 9"/>
          <p:cNvSpPr txBox="1"/>
          <p:nvPr/>
        </p:nvSpPr>
        <p:spPr>
          <a:xfrm>
            <a:off x="11176001" y="1264722"/>
            <a:ext cx="1016000" cy="400110"/>
          </a:xfrm>
          <a:prstGeom prst="rect">
            <a:avLst/>
          </a:prstGeom>
          <a:noFill/>
        </p:spPr>
        <p:txBody>
          <a:bodyPr wrap="square" rtlCol="0">
            <a:spAutoFit/>
          </a:bodyPr>
          <a:lstStyle/>
          <a:p>
            <a:r>
              <a:rPr lang="it-IT" sz="2000" dirty="0">
                <a:latin typeface="Bahnschrift" panose="020B0502040204020203" pitchFamily="34" charset="0"/>
              </a:rPr>
              <a:t>ROACH</a:t>
            </a:r>
          </a:p>
        </p:txBody>
      </p:sp>
      <p:pic>
        <p:nvPicPr>
          <p:cNvPr id="11" name="Immagine 10"/>
          <p:cNvPicPr>
            <a:picLocks noChangeAspect="1"/>
          </p:cNvPicPr>
          <p:nvPr/>
        </p:nvPicPr>
        <p:blipFill rotWithShape="1">
          <a:blip r:embed="rId6"/>
          <a:srcRect l="3107" r="3555" b="13020"/>
          <a:stretch/>
        </p:blipFill>
        <p:spPr>
          <a:xfrm>
            <a:off x="8128000" y="2031999"/>
            <a:ext cx="3672115" cy="11756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CasellaDiTesto 12"/>
          <p:cNvSpPr txBox="1"/>
          <p:nvPr/>
        </p:nvSpPr>
        <p:spPr>
          <a:xfrm>
            <a:off x="11067142" y="3216893"/>
            <a:ext cx="1016000" cy="400110"/>
          </a:xfrm>
          <a:prstGeom prst="rect">
            <a:avLst/>
          </a:prstGeom>
          <a:noFill/>
        </p:spPr>
        <p:txBody>
          <a:bodyPr wrap="square" rtlCol="0">
            <a:spAutoFit/>
          </a:bodyPr>
          <a:lstStyle/>
          <a:p>
            <a:r>
              <a:rPr lang="it-IT" sz="2000" dirty="0">
                <a:latin typeface="Bahnschrift" panose="020B0502040204020203" pitchFamily="34" charset="0"/>
              </a:rPr>
              <a:t>SMELT</a:t>
            </a:r>
          </a:p>
        </p:txBody>
      </p:sp>
      <p:pic>
        <p:nvPicPr>
          <p:cNvPr id="12" name="Immagine 11"/>
          <p:cNvPicPr>
            <a:picLocks noChangeAspect="1"/>
          </p:cNvPicPr>
          <p:nvPr/>
        </p:nvPicPr>
        <p:blipFill>
          <a:blip r:embed="rId7"/>
          <a:stretch>
            <a:fillRect/>
          </a:stretch>
        </p:blipFill>
        <p:spPr>
          <a:xfrm>
            <a:off x="5617029" y="3652502"/>
            <a:ext cx="5109028" cy="20947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CasellaDiTesto 14"/>
          <p:cNvSpPr txBox="1"/>
          <p:nvPr/>
        </p:nvSpPr>
        <p:spPr>
          <a:xfrm>
            <a:off x="5557521" y="5829663"/>
            <a:ext cx="2712720" cy="400110"/>
          </a:xfrm>
          <a:prstGeom prst="rect">
            <a:avLst/>
          </a:prstGeom>
          <a:noFill/>
        </p:spPr>
        <p:txBody>
          <a:bodyPr wrap="square" rtlCol="0">
            <a:spAutoFit/>
          </a:bodyPr>
          <a:lstStyle/>
          <a:p>
            <a:r>
              <a:rPr lang="it-IT" sz="2000" dirty="0">
                <a:latin typeface="Bahnschrift" panose="020B0502040204020203" pitchFamily="34" charset="0"/>
              </a:rPr>
              <a:t>WHITEFISH</a:t>
            </a:r>
          </a:p>
        </p:txBody>
      </p:sp>
      <p:sp>
        <p:nvSpPr>
          <p:cNvPr id="16" name="Segnaposto piè di pagina 8"/>
          <p:cNvSpPr>
            <a:spLocks noGrp="1"/>
          </p:cNvSpPr>
          <p:nvPr>
            <p:ph type="ftr" sz="quarter" idx="11"/>
          </p:nvPr>
        </p:nvSpPr>
        <p:spPr>
          <a:xfrm>
            <a:off x="0" y="6492875"/>
            <a:ext cx="6205083" cy="365125"/>
          </a:xfrm>
        </p:spPr>
        <p:txBody>
          <a:bodyPr/>
          <a:lstStyle/>
          <a:p>
            <a:r>
              <a:rPr lang="en-US" sz="1600" b="1" i="1" dirty="0">
                <a:solidFill>
                  <a:schemeClr val="tx1"/>
                </a:solidFill>
              </a:rPr>
              <a:t>Prediction of fish weight by using a linear Regression Model</a:t>
            </a:r>
          </a:p>
        </p:txBody>
      </p:sp>
    </p:spTree>
    <p:extLst>
      <p:ext uri="{BB962C8B-B14F-4D97-AF65-F5344CB8AC3E}">
        <p14:creationId xmlns:p14="http://schemas.microsoft.com/office/powerpoint/2010/main" val="144858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867854" y="286603"/>
            <a:ext cx="8707272" cy="707886"/>
          </a:xfrm>
          <a:prstGeom prst="rect">
            <a:avLst/>
          </a:prstGeom>
          <a:noFill/>
        </p:spPr>
        <p:txBody>
          <a:bodyPr wrap="square" rtlCol="0">
            <a:spAutoFit/>
          </a:bodyPr>
          <a:lstStyle/>
          <a:p>
            <a:pPr algn="ctr"/>
            <a:r>
              <a:rPr lang="it-IT" sz="4000" b="1" dirty="0">
                <a:effectLst>
                  <a:outerShdw blurRad="38100" dist="38100" dir="2700000" algn="tl">
                    <a:srgbClr val="000000">
                      <a:alpha val="43137"/>
                    </a:srgbClr>
                  </a:outerShdw>
                </a:effectLst>
              </a:rPr>
              <a:t>Principal Statistical </a:t>
            </a:r>
            <a:r>
              <a:rPr lang="it-IT" sz="4000" b="1" dirty="0" err="1">
                <a:effectLst>
                  <a:outerShdw blurRad="38100" dist="38100" dir="2700000" algn="tl">
                    <a:srgbClr val="000000">
                      <a:alpha val="43137"/>
                    </a:srgbClr>
                  </a:outerShdw>
                </a:effectLst>
              </a:rPr>
              <a:t>Indexes</a:t>
            </a:r>
            <a:endParaRPr lang="it-IT" sz="4000" b="1" dirty="0">
              <a:effectLst>
                <a:outerShdw blurRad="38100" dist="38100" dir="2700000" algn="tl">
                  <a:srgbClr val="000000">
                    <a:alpha val="43137"/>
                  </a:srgbClr>
                </a:outerShdw>
              </a:effectLst>
            </a:endParaRPr>
          </a:p>
        </p:txBody>
      </p:sp>
      <p:sp>
        <p:nvSpPr>
          <p:cNvPr id="5" name="CasellaDiTesto 4"/>
          <p:cNvSpPr txBox="1"/>
          <p:nvPr/>
        </p:nvSpPr>
        <p:spPr>
          <a:xfrm>
            <a:off x="0" y="4254532"/>
            <a:ext cx="8243668" cy="369332"/>
          </a:xfrm>
          <a:prstGeom prst="rect">
            <a:avLst/>
          </a:prstGeom>
          <a:noFill/>
        </p:spPr>
        <p:txBody>
          <a:bodyPr wrap="square" rtlCol="0">
            <a:spAutoFit/>
          </a:bodyPr>
          <a:lstStyle/>
          <a:p>
            <a:r>
              <a:rPr lang="it-IT" b="1" dirty="0"/>
              <a:t>Tab.1- </a:t>
            </a:r>
            <a:r>
              <a:rPr lang="it-IT" b="1" dirty="0" err="1"/>
              <a:t>Mean</a:t>
            </a:r>
            <a:r>
              <a:rPr lang="it-IT" b="1" dirty="0"/>
              <a:t> and standard </a:t>
            </a:r>
            <a:r>
              <a:rPr lang="it-IT" b="1" dirty="0" err="1"/>
              <a:t>deviation</a:t>
            </a:r>
            <a:r>
              <a:rPr lang="it-IT" b="1" dirty="0"/>
              <a:t> of the </a:t>
            </a:r>
            <a:r>
              <a:rPr lang="it-IT" b="1" dirty="0" err="1"/>
              <a:t>variables</a:t>
            </a:r>
            <a:r>
              <a:rPr lang="it-IT" b="1" dirty="0"/>
              <a:t> </a:t>
            </a:r>
            <a:r>
              <a:rPr lang="it-IT" b="1" dirty="0" err="1"/>
              <a:t>caracherizating</a:t>
            </a:r>
            <a:r>
              <a:rPr lang="it-IT" b="1" dirty="0"/>
              <a:t> the </a:t>
            </a:r>
            <a:r>
              <a:rPr lang="it-IT" b="1" dirty="0" err="1"/>
              <a:t>dataset</a:t>
            </a:r>
            <a:r>
              <a:rPr lang="it-IT" b="1" dirty="0"/>
              <a:t>.</a:t>
            </a:r>
          </a:p>
        </p:txBody>
      </p:sp>
      <p:pic>
        <p:nvPicPr>
          <p:cNvPr id="8" name="Immagine 7"/>
          <p:cNvPicPr>
            <a:picLocks noChangeAspect="1"/>
          </p:cNvPicPr>
          <p:nvPr/>
        </p:nvPicPr>
        <p:blipFill>
          <a:blip r:embed="rId2"/>
          <a:stretch>
            <a:fillRect/>
          </a:stretch>
        </p:blipFill>
        <p:spPr>
          <a:xfrm>
            <a:off x="91769" y="1744394"/>
            <a:ext cx="11967923" cy="2504049"/>
          </a:xfrm>
          <a:prstGeom prst="rect">
            <a:avLst/>
          </a:prstGeom>
        </p:spPr>
      </p:pic>
      <p:sp>
        <p:nvSpPr>
          <p:cNvPr id="9" name="Segnaposto piè di pagina 8"/>
          <p:cNvSpPr>
            <a:spLocks noGrp="1"/>
          </p:cNvSpPr>
          <p:nvPr>
            <p:ph type="ftr" sz="quarter" idx="11"/>
          </p:nvPr>
        </p:nvSpPr>
        <p:spPr>
          <a:xfrm>
            <a:off x="-7483" y="6492875"/>
            <a:ext cx="6205083" cy="365125"/>
          </a:xfrm>
        </p:spPr>
        <p:txBody>
          <a:bodyPr/>
          <a:lstStyle/>
          <a:p>
            <a:r>
              <a:rPr lang="en-US" sz="1600" b="1" i="1" dirty="0">
                <a:solidFill>
                  <a:schemeClr val="tx1"/>
                </a:solidFill>
              </a:rPr>
              <a:t>Prediction of fish weight by using a linear Regression Model</a:t>
            </a:r>
          </a:p>
        </p:txBody>
      </p:sp>
    </p:spTree>
    <p:extLst>
      <p:ext uri="{BB962C8B-B14F-4D97-AF65-F5344CB8AC3E}">
        <p14:creationId xmlns:p14="http://schemas.microsoft.com/office/powerpoint/2010/main" val="2970292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1190696" y="346882"/>
            <a:ext cx="7572375" cy="5181600"/>
          </a:xfrm>
          <a:prstGeom prst="rect">
            <a:avLst/>
          </a:prstGeom>
        </p:spPr>
      </p:pic>
      <p:sp>
        <p:nvSpPr>
          <p:cNvPr id="3" name="CasellaDiTesto 2"/>
          <p:cNvSpPr txBox="1"/>
          <p:nvPr/>
        </p:nvSpPr>
        <p:spPr>
          <a:xfrm>
            <a:off x="1074707" y="5559879"/>
            <a:ext cx="3862316" cy="369332"/>
          </a:xfrm>
          <a:prstGeom prst="rect">
            <a:avLst/>
          </a:prstGeom>
          <a:noFill/>
        </p:spPr>
        <p:txBody>
          <a:bodyPr wrap="square" rtlCol="0">
            <a:spAutoFit/>
          </a:bodyPr>
          <a:lstStyle/>
          <a:p>
            <a:r>
              <a:rPr lang="it-IT" b="1" dirty="0"/>
              <a:t>Fig.2- </a:t>
            </a:r>
            <a:r>
              <a:rPr lang="it-IT" b="1" dirty="0" err="1"/>
              <a:t>Numerosity</a:t>
            </a:r>
            <a:r>
              <a:rPr lang="it-IT" b="1" dirty="0"/>
              <a:t> of the </a:t>
            </a:r>
            <a:r>
              <a:rPr lang="it-IT" b="1" dirty="0" err="1"/>
              <a:t>species</a:t>
            </a:r>
            <a:r>
              <a:rPr lang="it-IT" b="1" dirty="0"/>
              <a:t>.  </a:t>
            </a:r>
          </a:p>
        </p:txBody>
      </p:sp>
      <p:sp>
        <p:nvSpPr>
          <p:cNvPr id="4" name="CasellaDiTesto 3"/>
          <p:cNvSpPr txBox="1"/>
          <p:nvPr/>
        </p:nvSpPr>
        <p:spPr>
          <a:xfrm>
            <a:off x="8975895" y="2056046"/>
            <a:ext cx="2548447" cy="1384995"/>
          </a:xfrm>
          <a:prstGeom prst="rect">
            <a:avLst/>
          </a:prstGeom>
          <a:noFill/>
        </p:spPr>
        <p:txBody>
          <a:bodyPr wrap="square" rtlCol="0">
            <a:spAutoFit/>
          </a:bodyPr>
          <a:lstStyle/>
          <a:p>
            <a:pPr marL="285750" indent="-285750">
              <a:buFont typeface="Arial" panose="020B0604020202020204" pitchFamily="34" charset="0"/>
              <a:buChar char="•"/>
            </a:pPr>
            <a:r>
              <a:rPr lang="it-IT" sz="2800" dirty="0" err="1">
                <a:latin typeface="Bahnschrift" panose="020B0502040204020203" pitchFamily="34" charset="0"/>
              </a:rPr>
              <a:t>Perch</a:t>
            </a:r>
            <a:endParaRPr lang="it-IT" sz="2800" dirty="0">
              <a:latin typeface="Bahnschrift" panose="020B0502040204020203" pitchFamily="34" charset="0"/>
            </a:endParaRPr>
          </a:p>
          <a:p>
            <a:endParaRPr lang="it-IT" sz="2800" dirty="0">
              <a:latin typeface="Bahnschrift" panose="020B0502040204020203" pitchFamily="34" charset="0"/>
            </a:endParaRPr>
          </a:p>
          <a:p>
            <a:pPr marL="285750" indent="-285750">
              <a:buFont typeface="Arial" panose="020B0604020202020204" pitchFamily="34" charset="0"/>
              <a:buChar char="•"/>
            </a:pPr>
            <a:r>
              <a:rPr lang="it-IT" sz="2800" dirty="0" err="1">
                <a:latin typeface="Bahnschrift" panose="020B0502040204020203" pitchFamily="34" charset="0"/>
              </a:rPr>
              <a:t>Bream</a:t>
            </a:r>
            <a:endParaRPr lang="it-IT" sz="2800" dirty="0">
              <a:latin typeface="Bahnschrift" panose="020B0502040204020203" pitchFamily="34" charset="0"/>
            </a:endParaRPr>
          </a:p>
        </p:txBody>
      </p:sp>
      <p:sp>
        <p:nvSpPr>
          <p:cNvPr id="5" name="Segnaposto piè di pagina 8"/>
          <p:cNvSpPr>
            <a:spLocks noGrp="1"/>
          </p:cNvSpPr>
          <p:nvPr>
            <p:ph type="ftr" sz="quarter" idx="11"/>
          </p:nvPr>
        </p:nvSpPr>
        <p:spPr>
          <a:xfrm>
            <a:off x="0" y="6492875"/>
            <a:ext cx="6328228" cy="365125"/>
          </a:xfrm>
        </p:spPr>
        <p:txBody>
          <a:bodyPr/>
          <a:lstStyle/>
          <a:p>
            <a:r>
              <a:rPr lang="en-US" sz="1600" b="1" i="1" dirty="0">
                <a:solidFill>
                  <a:schemeClr val="tx1"/>
                </a:solidFill>
              </a:rPr>
              <a:t>Prediction of fish weight by using a linear Regression Model</a:t>
            </a:r>
          </a:p>
        </p:txBody>
      </p:sp>
    </p:spTree>
    <p:extLst>
      <p:ext uri="{BB962C8B-B14F-4D97-AF65-F5344CB8AC3E}">
        <p14:creationId xmlns:p14="http://schemas.microsoft.com/office/powerpoint/2010/main" val="221072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203200"/>
            <a:ext cx="8993874" cy="707886"/>
          </a:xfrm>
          <a:prstGeom prst="rect">
            <a:avLst/>
          </a:prstGeom>
          <a:noFill/>
        </p:spPr>
        <p:txBody>
          <a:bodyPr wrap="square" rtlCol="0">
            <a:spAutoFit/>
          </a:bodyPr>
          <a:lstStyle/>
          <a:p>
            <a:r>
              <a:rPr lang="it-IT" sz="4000" b="1" dirty="0" err="1">
                <a:effectLst>
                  <a:outerShdw blurRad="38100" dist="38100" dir="2700000" algn="tl">
                    <a:srgbClr val="000000">
                      <a:alpha val="43137"/>
                    </a:srgbClr>
                  </a:outerShdw>
                </a:effectLst>
              </a:rPr>
              <a:t>Looking</a:t>
            </a:r>
            <a:r>
              <a:rPr lang="it-IT" sz="4000" b="1" dirty="0">
                <a:effectLst>
                  <a:outerShdw blurRad="38100" dist="38100" dir="2700000" algn="tl">
                    <a:srgbClr val="000000">
                      <a:alpha val="43137"/>
                    </a:srgbClr>
                  </a:outerShdw>
                </a:effectLst>
              </a:rPr>
              <a:t> for </a:t>
            </a:r>
            <a:r>
              <a:rPr lang="it-IT" sz="4000" b="1" dirty="0" err="1">
                <a:effectLst>
                  <a:outerShdw blurRad="38100" dist="38100" dir="2700000" algn="tl">
                    <a:srgbClr val="000000">
                      <a:alpha val="43137"/>
                    </a:srgbClr>
                  </a:outerShdw>
                </a:effectLst>
              </a:rPr>
              <a:t>anomalous</a:t>
            </a:r>
            <a:r>
              <a:rPr lang="it-IT" sz="4000" b="1" dirty="0">
                <a:effectLst>
                  <a:outerShdw blurRad="38100" dist="38100" dir="2700000" algn="tl">
                    <a:srgbClr val="000000">
                      <a:alpha val="43137"/>
                    </a:srgbClr>
                  </a:outerShdw>
                </a:effectLst>
              </a:rPr>
              <a:t> </a:t>
            </a:r>
            <a:r>
              <a:rPr lang="it-IT" sz="4000" b="1" dirty="0" err="1">
                <a:effectLst>
                  <a:outerShdw blurRad="38100" dist="38100" dir="2700000" algn="tl">
                    <a:srgbClr val="000000">
                      <a:alpha val="43137"/>
                    </a:srgbClr>
                  </a:outerShdw>
                </a:effectLst>
              </a:rPr>
              <a:t>values</a:t>
            </a:r>
            <a:r>
              <a:rPr lang="it-IT" sz="4000" b="1" dirty="0">
                <a:effectLst>
                  <a:outerShdw blurRad="38100" dist="38100" dir="2700000" algn="tl">
                    <a:srgbClr val="000000">
                      <a:alpha val="43137"/>
                    </a:srgbClr>
                  </a:outerShdw>
                </a:effectLst>
              </a:rPr>
              <a:t>…..</a:t>
            </a:r>
          </a:p>
        </p:txBody>
      </p:sp>
      <p:pic>
        <p:nvPicPr>
          <p:cNvPr id="3" name="Immagine 2"/>
          <p:cNvPicPr>
            <a:picLocks noChangeAspect="1"/>
          </p:cNvPicPr>
          <p:nvPr/>
        </p:nvPicPr>
        <p:blipFill>
          <a:blip r:embed="rId2"/>
          <a:stretch>
            <a:fillRect/>
          </a:stretch>
        </p:blipFill>
        <p:spPr>
          <a:xfrm>
            <a:off x="879000" y="996287"/>
            <a:ext cx="7118588" cy="4558352"/>
          </a:xfrm>
          <a:prstGeom prst="rect">
            <a:avLst/>
          </a:prstGeom>
        </p:spPr>
      </p:pic>
      <p:sp>
        <p:nvSpPr>
          <p:cNvPr id="4" name="CasellaDiTesto 3"/>
          <p:cNvSpPr txBox="1"/>
          <p:nvPr/>
        </p:nvSpPr>
        <p:spPr>
          <a:xfrm>
            <a:off x="859810" y="5500047"/>
            <a:ext cx="5936776" cy="646331"/>
          </a:xfrm>
          <a:prstGeom prst="rect">
            <a:avLst/>
          </a:prstGeom>
          <a:noFill/>
        </p:spPr>
        <p:txBody>
          <a:bodyPr wrap="square" rtlCol="0">
            <a:spAutoFit/>
          </a:bodyPr>
          <a:lstStyle/>
          <a:p>
            <a:r>
              <a:rPr lang="it-IT" b="1" dirty="0"/>
              <a:t>Fig.3-</a:t>
            </a:r>
            <a:r>
              <a:rPr lang="it-IT" dirty="0"/>
              <a:t> </a:t>
            </a:r>
            <a:r>
              <a:rPr lang="it-IT" b="1" dirty="0" err="1"/>
              <a:t>Boxplots</a:t>
            </a:r>
            <a:r>
              <a:rPr lang="it-IT" b="1" dirty="0"/>
              <a:t> of the </a:t>
            </a:r>
            <a:r>
              <a:rPr lang="it-IT" b="1" dirty="0" err="1"/>
              <a:t>Bream</a:t>
            </a:r>
            <a:r>
              <a:rPr lang="it-IT" b="1" dirty="0"/>
              <a:t> and </a:t>
            </a:r>
            <a:r>
              <a:rPr lang="it-IT" b="1" dirty="0" err="1"/>
              <a:t>Perch</a:t>
            </a:r>
            <a:r>
              <a:rPr lang="it-IT" b="1" dirty="0"/>
              <a:t> </a:t>
            </a:r>
            <a:r>
              <a:rPr lang="it-IT" b="1" dirty="0" err="1"/>
              <a:t>Species</a:t>
            </a:r>
            <a:r>
              <a:rPr lang="it-IT" b="1" dirty="0"/>
              <a:t>, </a:t>
            </a:r>
            <a:r>
              <a:rPr lang="it-IT" b="1" dirty="0" err="1"/>
              <a:t>regarding</a:t>
            </a:r>
            <a:r>
              <a:rPr lang="it-IT" b="1" dirty="0"/>
              <a:t> </a:t>
            </a:r>
            <a:r>
              <a:rPr lang="it-IT" b="1" dirty="0" err="1"/>
              <a:t>all</a:t>
            </a:r>
            <a:r>
              <a:rPr lang="it-IT" b="1" dirty="0"/>
              <a:t> the </a:t>
            </a:r>
            <a:r>
              <a:rPr lang="it-IT" b="1" dirty="0" err="1"/>
              <a:t>variables</a:t>
            </a:r>
            <a:r>
              <a:rPr lang="it-IT" b="1" dirty="0"/>
              <a:t>.</a:t>
            </a:r>
          </a:p>
        </p:txBody>
      </p:sp>
      <p:sp>
        <p:nvSpPr>
          <p:cNvPr id="5" name="CasellaDiTesto 4"/>
          <p:cNvSpPr txBox="1"/>
          <p:nvPr/>
        </p:nvSpPr>
        <p:spPr>
          <a:xfrm>
            <a:off x="8621397" y="1145991"/>
            <a:ext cx="3570604" cy="3108543"/>
          </a:xfrm>
          <a:prstGeom prst="rect">
            <a:avLst/>
          </a:prstGeom>
          <a:noFill/>
        </p:spPr>
        <p:txBody>
          <a:bodyPr wrap="square" rtlCol="0">
            <a:spAutoFit/>
          </a:bodyPr>
          <a:lstStyle/>
          <a:p>
            <a:pPr marL="285750" indent="-285750">
              <a:buFont typeface="Arial" panose="020B0604020202020204" pitchFamily="34" charset="0"/>
              <a:buChar char="•"/>
            </a:pPr>
            <a:r>
              <a:rPr lang="it-IT" sz="2800" dirty="0" err="1">
                <a:latin typeface="Bahnschrift" panose="020B0502040204020203" pitchFamily="34" charset="0"/>
              </a:rPr>
              <a:t>Symmetry</a:t>
            </a:r>
            <a:endParaRPr lang="it-IT" sz="2800" dirty="0">
              <a:latin typeface="Bahnschrift" panose="020B0502040204020203" pitchFamily="34" charset="0"/>
            </a:endParaRPr>
          </a:p>
          <a:p>
            <a:pPr marL="285750" indent="-285750">
              <a:buFont typeface="Arial" panose="020B0604020202020204" pitchFamily="34" charset="0"/>
              <a:buChar char="•"/>
            </a:pPr>
            <a:endParaRPr lang="it-IT" sz="2800" dirty="0">
              <a:latin typeface="Bahnschrift" panose="020B0502040204020203" pitchFamily="34" charset="0"/>
            </a:endParaRPr>
          </a:p>
          <a:p>
            <a:endParaRPr lang="it-IT" sz="2800" dirty="0">
              <a:latin typeface="Bahnschrift" panose="020B0502040204020203" pitchFamily="34" charset="0"/>
            </a:endParaRPr>
          </a:p>
          <a:p>
            <a:pPr marL="285750" indent="-285750">
              <a:buFont typeface="Arial" panose="020B0604020202020204" pitchFamily="34" charset="0"/>
              <a:buChar char="•"/>
            </a:pPr>
            <a:r>
              <a:rPr lang="it-IT" sz="2800" dirty="0" err="1">
                <a:latin typeface="Bahnschrift" panose="020B0502040204020203" pitchFamily="34" charset="0"/>
              </a:rPr>
              <a:t>Mean</a:t>
            </a:r>
            <a:endParaRPr lang="it-IT" sz="2800" dirty="0">
              <a:latin typeface="Bahnschrift" panose="020B0502040204020203" pitchFamily="34" charset="0"/>
            </a:endParaRPr>
          </a:p>
          <a:p>
            <a:pPr marL="285750" indent="-285750">
              <a:buFont typeface="Arial" panose="020B0604020202020204" pitchFamily="34" charset="0"/>
              <a:buChar char="•"/>
            </a:pPr>
            <a:endParaRPr lang="it-IT" sz="2800" dirty="0">
              <a:latin typeface="Bahnschrift" panose="020B0502040204020203" pitchFamily="34" charset="0"/>
            </a:endParaRPr>
          </a:p>
          <a:p>
            <a:endParaRPr lang="it-IT" sz="2800" dirty="0">
              <a:latin typeface="Bahnschrift" panose="020B0502040204020203" pitchFamily="34" charset="0"/>
            </a:endParaRPr>
          </a:p>
          <a:p>
            <a:pPr marL="285750" indent="-285750">
              <a:buFont typeface="Arial" panose="020B0604020202020204" pitchFamily="34" charset="0"/>
              <a:buChar char="•"/>
            </a:pPr>
            <a:r>
              <a:rPr lang="it-IT" sz="2800" dirty="0" err="1">
                <a:latin typeface="Bahnschrift" panose="020B0502040204020203" pitchFamily="34" charset="0"/>
              </a:rPr>
              <a:t>Median</a:t>
            </a:r>
            <a:endParaRPr lang="it-IT" sz="2800" dirty="0">
              <a:latin typeface="Bahnschrift" panose="020B0502040204020203" pitchFamily="34" charset="0"/>
            </a:endParaRPr>
          </a:p>
        </p:txBody>
      </p:sp>
      <p:sp>
        <p:nvSpPr>
          <p:cNvPr id="6" name="Segnaposto piè di pagina 8"/>
          <p:cNvSpPr>
            <a:spLocks noGrp="1"/>
          </p:cNvSpPr>
          <p:nvPr>
            <p:ph type="ftr" sz="quarter" idx="11"/>
          </p:nvPr>
        </p:nvSpPr>
        <p:spPr>
          <a:xfrm>
            <a:off x="0" y="6492875"/>
            <a:ext cx="6241143" cy="365125"/>
          </a:xfrm>
        </p:spPr>
        <p:txBody>
          <a:bodyPr/>
          <a:lstStyle/>
          <a:p>
            <a:r>
              <a:rPr lang="en-US" sz="1600" b="1" i="1" dirty="0">
                <a:solidFill>
                  <a:schemeClr val="tx1"/>
                </a:solidFill>
              </a:rPr>
              <a:t>Prediction of fish weight by using a linear Regression Model</a:t>
            </a:r>
          </a:p>
        </p:txBody>
      </p:sp>
    </p:spTree>
    <p:extLst>
      <p:ext uri="{BB962C8B-B14F-4D97-AF65-F5344CB8AC3E}">
        <p14:creationId xmlns:p14="http://schemas.microsoft.com/office/powerpoint/2010/main" val="2216019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436728" y="395785"/>
            <a:ext cx="5252872" cy="1384995"/>
          </a:xfrm>
          <a:prstGeom prst="rect">
            <a:avLst/>
          </a:prstGeom>
          <a:noFill/>
        </p:spPr>
        <p:txBody>
          <a:bodyPr wrap="square" rtlCol="0">
            <a:spAutoFit/>
          </a:bodyPr>
          <a:lstStyle/>
          <a:p>
            <a:pPr marL="285750" indent="-285750">
              <a:buFont typeface="Wingdings" panose="05000000000000000000" pitchFamily="2" charset="2"/>
              <a:buChar char="v"/>
            </a:pPr>
            <a:r>
              <a:rPr lang="it-IT" sz="2800" b="1" dirty="0">
                <a:effectLst>
                  <a:outerShdw blurRad="38100" dist="38100" dir="2700000" algn="tl">
                    <a:srgbClr val="000000">
                      <a:alpha val="43137"/>
                    </a:srgbClr>
                  </a:outerShdw>
                </a:effectLst>
              </a:rPr>
              <a:t>Box plots </a:t>
            </a:r>
            <a:r>
              <a:rPr lang="it-IT" sz="2800" b="1" dirty="0" err="1">
                <a:effectLst>
                  <a:outerShdw blurRad="38100" dist="38100" dir="2700000" algn="tl">
                    <a:srgbClr val="000000">
                      <a:alpha val="43137"/>
                    </a:srgbClr>
                  </a:outerShdw>
                </a:effectLst>
              </a:rPr>
              <a:t>examination</a:t>
            </a:r>
            <a:r>
              <a:rPr lang="it-IT" sz="2800" b="1" dirty="0">
                <a:effectLst>
                  <a:outerShdw blurRad="38100" dist="38100" dir="2700000" algn="tl">
                    <a:srgbClr val="000000">
                      <a:alpha val="43137"/>
                    </a:srgbClr>
                  </a:outerShdw>
                </a:effectLst>
              </a:rPr>
              <a:t> </a:t>
            </a:r>
            <a:r>
              <a:rPr lang="it-IT" sz="2800" b="1" dirty="0" err="1">
                <a:effectLst>
                  <a:outerShdw blurRad="38100" dist="38100" dir="2700000" algn="tl">
                    <a:srgbClr val="000000">
                      <a:alpha val="43137"/>
                    </a:srgbClr>
                  </a:outerShdw>
                </a:effectLst>
              </a:rPr>
              <a:t>suggest</a:t>
            </a:r>
            <a:r>
              <a:rPr lang="it-IT" sz="2800" b="1" dirty="0">
                <a:effectLst>
                  <a:outerShdw blurRad="38100" dist="38100" dir="2700000" algn="tl">
                    <a:srgbClr val="000000">
                      <a:alpha val="43137"/>
                    </a:srgbClr>
                  </a:outerShdw>
                </a:effectLst>
              </a:rPr>
              <a:t> </a:t>
            </a:r>
            <a:r>
              <a:rPr lang="it-IT" sz="2800" b="1" dirty="0" err="1">
                <a:effectLst>
                  <a:outerShdw blurRad="38100" dist="38100" dir="2700000" algn="tl">
                    <a:srgbClr val="000000">
                      <a:alpha val="43137"/>
                    </a:srgbClr>
                  </a:outerShdw>
                </a:effectLst>
              </a:rPr>
              <a:t>that</a:t>
            </a:r>
            <a:r>
              <a:rPr lang="it-IT" sz="2800" b="1" dirty="0">
                <a:effectLst>
                  <a:outerShdw blurRad="38100" dist="38100" dir="2700000" algn="tl">
                    <a:srgbClr val="000000">
                      <a:alpha val="43137"/>
                    </a:srgbClr>
                  </a:outerShdw>
                </a:effectLst>
              </a:rPr>
              <a:t> the </a:t>
            </a:r>
            <a:r>
              <a:rPr lang="it-IT" sz="2800" b="1" dirty="0" err="1">
                <a:effectLst>
                  <a:outerShdw blurRad="38100" dist="38100" dir="2700000" algn="tl">
                    <a:srgbClr val="000000">
                      <a:alpha val="43137"/>
                    </a:srgbClr>
                  </a:outerShdw>
                </a:effectLst>
              </a:rPr>
              <a:t>variable</a:t>
            </a:r>
            <a:r>
              <a:rPr lang="it-IT" sz="2800" b="1" dirty="0">
                <a:effectLst>
                  <a:outerShdw blurRad="38100" dist="38100" dir="2700000" algn="tl">
                    <a:srgbClr val="000000">
                      <a:alpha val="43137"/>
                    </a:srgbClr>
                  </a:outerShdw>
                </a:effectLst>
              </a:rPr>
              <a:t> </a:t>
            </a:r>
            <a:r>
              <a:rPr lang="it-IT" sz="2800" b="1" dirty="0" err="1">
                <a:effectLst>
                  <a:outerShdw blurRad="38100" dist="38100" dir="2700000" algn="tl">
                    <a:srgbClr val="000000">
                      <a:alpha val="43137"/>
                    </a:srgbClr>
                  </a:outerShdw>
                </a:effectLst>
              </a:rPr>
              <a:t>does</a:t>
            </a:r>
            <a:r>
              <a:rPr lang="it-IT" sz="2800" b="1" dirty="0">
                <a:effectLst>
                  <a:outerShdw blurRad="38100" dist="38100" dir="2700000" algn="tl">
                    <a:srgbClr val="000000">
                      <a:alpha val="43137"/>
                    </a:srgbClr>
                  </a:outerShdw>
                </a:effectLst>
              </a:rPr>
              <a:t> </a:t>
            </a:r>
            <a:r>
              <a:rPr lang="it-IT" sz="2800" b="1" dirty="0" err="1">
                <a:effectLst>
                  <a:outerShdw blurRad="38100" dist="38100" dir="2700000" algn="tl">
                    <a:srgbClr val="000000">
                      <a:alpha val="43137"/>
                    </a:srgbClr>
                  </a:outerShdw>
                </a:effectLst>
              </a:rPr>
              <a:t>not</a:t>
            </a:r>
            <a:r>
              <a:rPr lang="it-IT" sz="2800" b="1" dirty="0">
                <a:effectLst>
                  <a:outerShdw blurRad="38100" dist="38100" dir="2700000" algn="tl">
                    <a:srgbClr val="000000">
                      <a:alpha val="43137"/>
                    </a:srgbClr>
                  </a:outerShdw>
                </a:effectLst>
              </a:rPr>
              <a:t> </a:t>
            </a:r>
            <a:r>
              <a:rPr lang="it-IT" sz="2800" b="1" dirty="0" err="1">
                <a:effectLst>
                  <a:outerShdw blurRad="38100" dist="38100" dir="2700000" algn="tl">
                    <a:srgbClr val="000000">
                      <a:alpha val="43137"/>
                    </a:srgbClr>
                  </a:outerShdw>
                </a:effectLst>
              </a:rPr>
              <a:t>follow</a:t>
            </a:r>
            <a:r>
              <a:rPr lang="it-IT" sz="2800" b="1" dirty="0">
                <a:effectLst>
                  <a:outerShdw blurRad="38100" dist="38100" dir="2700000" algn="tl">
                    <a:srgbClr val="000000">
                      <a:alpha val="43137"/>
                    </a:srgbClr>
                  </a:outerShdw>
                </a:effectLst>
              </a:rPr>
              <a:t> a </a:t>
            </a:r>
            <a:r>
              <a:rPr lang="it-IT" sz="2800" b="1" dirty="0" err="1">
                <a:effectLst>
                  <a:outerShdw blurRad="38100" dist="38100" dir="2700000" algn="tl">
                    <a:srgbClr val="000000">
                      <a:alpha val="43137"/>
                    </a:srgbClr>
                  </a:outerShdw>
                </a:effectLst>
              </a:rPr>
              <a:t>Gaussian</a:t>
            </a:r>
            <a:r>
              <a:rPr lang="it-IT" sz="2800" b="1" dirty="0">
                <a:effectLst>
                  <a:outerShdw blurRad="38100" dist="38100" dir="2700000" algn="tl">
                    <a:srgbClr val="000000">
                      <a:alpha val="43137"/>
                    </a:srgbClr>
                  </a:outerShdw>
                </a:effectLst>
              </a:rPr>
              <a:t> </a:t>
            </a:r>
            <a:r>
              <a:rPr lang="it-IT" sz="2800" b="1" dirty="0" err="1">
                <a:effectLst>
                  <a:outerShdw blurRad="38100" dist="38100" dir="2700000" algn="tl">
                    <a:srgbClr val="000000">
                      <a:alpha val="43137"/>
                    </a:srgbClr>
                  </a:outerShdw>
                </a:effectLst>
              </a:rPr>
              <a:t>distribution</a:t>
            </a:r>
            <a:endParaRPr lang="it-IT" sz="2800" b="1" dirty="0">
              <a:effectLst>
                <a:outerShdw blurRad="38100" dist="38100" dir="2700000" algn="tl">
                  <a:srgbClr val="000000">
                    <a:alpha val="43137"/>
                  </a:srgbClr>
                </a:outerShdw>
              </a:effectLst>
            </a:endParaRPr>
          </a:p>
        </p:txBody>
      </p:sp>
      <p:sp>
        <p:nvSpPr>
          <p:cNvPr id="4" name="AutoShape 2" descr="[Fot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5" name="Immagine 4"/>
          <p:cNvPicPr>
            <a:picLocks noChangeAspect="1"/>
          </p:cNvPicPr>
          <p:nvPr/>
        </p:nvPicPr>
        <p:blipFill>
          <a:blip r:embed="rId2"/>
          <a:stretch>
            <a:fillRect/>
          </a:stretch>
        </p:blipFill>
        <p:spPr>
          <a:xfrm>
            <a:off x="211138" y="2131078"/>
            <a:ext cx="5848350" cy="3419475"/>
          </a:xfrm>
          <a:prstGeom prst="rect">
            <a:avLst/>
          </a:prstGeom>
        </p:spPr>
      </p:pic>
      <p:sp>
        <p:nvSpPr>
          <p:cNvPr id="7" name="CasellaDiTesto 6"/>
          <p:cNvSpPr txBox="1"/>
          <p:nvPr/>
        </p:nvSpPr>
        <p:spPr>
          <a:xfrm>
            <a:off x="521864" y="5476359"/>
            <a:ext cx="5356422" cy="646331"/>
          </a:xfrm>
          <a:prstGeom prst="rect">
            <a:avLst/>
          </a:prstGeom>
          <a:noFill/>
        </p:spPr>
        <p:txBody>
          <a:bodyPr wrap="square" rtlCol="0">
            <a:spAutoFit/>
          </a:bodyPr>
          <a:lstStyle/>
          <a:p>
            <a:r>
              <a:rPr lang="it-IT" b="1" dirty="0"/>
              <a:t>Fig.4-</a:t>
            </a:r>
            <a:r>
              <a:rPr lang="it-IT" dirty="0"/>
              <a:t> </a:t>
            </a:r>
            <a:r>
              <a:rPr lang="it-IT" b="1" dirty="0" err="1"/>
              <a:t>Histogram</a:t>
            </a:r>
            <a:r>
              <a:rPr lang="it-IT" b="1" dirty="0"/>
              <a:t> plot of the </a:t>
            </a:r>
            <a:r>
              <a:rPr lang="it-IT" b="1" dirty="0" err="1"/>
              <a:t>weight</a:t>
            </a:r>
            <a:r>
              <a:rPr lang="it-IT" b="1" dirty="0"/>
              <a:t> for the </a:t>
            </a:r>
            <a:r>
              <a:rPr lang="it-IT" b="1" dirty="0" err="1"/>
              <a:t>two</a:t>
            </a:r>
            <a:r>
              <a:rPr lang="it-IT" b="1" dirty="0"/>
              <a:t> </a:t>
            </a:r>
            <a:r>
              <a:rPr lang="it-IT" b="1" dirty="0" err="1"/>
              <a:t>species</a:t>
            </a:r>
            <a:r>
              <a:rPr lang="it-IT" b="1" dirty="0"/>
              <a:t>.</a:t>
            </a:r>
          </a:p>
        </p:txBody>
      </p:sp>
      <p:sp>
        <p:nvSpPr>
          <p:cNvPr id="8" name="CasellaDiTesto 7"/>
          <p:cNvSpPr txBox="1"/>
          <p:nvPr/>
        </p:nvSpPr>
        <p:spPr>
          <a:xfrm>
            <a:off x="6447593" y="136207"/>
            <a:ext cx="5628293" cy="1323439"/>
          </a:xfrm>
          <a:prstGeom prst="rect">
            <a:avLst/>
          </a:prstGeom>
          <a:noFill/>
        </p:spPr>
        <p:txBody>
          <a:bodyPr wrap="square" rtlCol="0">
            <a:spAutoFit/>
          </a:bodyPr>
          <a:lstStyle/>
          <a:p>
            <a:r>
              <a:rPr lang="it-IT" sz="4000" b="1" dirty="0" err="1">
                <a:effectLst>
                  <a:outerShdw blurRad="38100" dist="38100" dir="2700000" algn="tl">
                    <a:srgbClr val="000000">
                      <a:alpha val="43137"/>
                    </a:srgbClr>
                  </a:outerShdw>
                </a:effectLst>
              </a:rPr>
              <a:t>Shapiro-Wilk</a:t>
            </a:r>
            <a:r>
              <a:rPr lang="it-IT" sz="4000" b="1" dirty="0">
                <a:effectLst>
                  <a:outerShdw blurRad="38100" dist="38100" dir="2700000" algn="tl">
                    <a:srgbClr val="000000">
                      <a:alpha val="43137"/>
                    </a:srgbClr>
                  </a:outerShdw>
                </a:effectLst>
              </a:rPr>
              <a:t> </a:t>
            </a:r>
            <a:r>
              <a:rPr lang="it-IT" sz="4000" b="1" dirty="0" err="1">
                <a:effectLst>
                  <a:outerShdw blurRad="38100" dist="38100" dir="2700000" algn="tl">
                    <a:srgbClr val="000000">
                      <a:alpha val="43137"/>
                    </a:srgbClr>
                  </a:outerShdw>
                </a:effectLst>
              </a:rPr>
              <a:t>Normality</a:t>
            </a:r>
            <a:r>
              <a:rPr lang="it-IT" sz="4000" b="1" dirty="0">
                <a:effectLst>
                  <a:outerShdw blurRad="38100" dist="38100" dir="2700000" algn="tl">
                    <a:srgbClr val="000000">
                      <a:alpha val="43137"/>
                    </a:srgbClr>
                  </a:outerShdw>
                </a:effectLst>
              </a:rPr>
              <a:t> Test</a:t>
            </a:r>
          </a:p>
        </p:txBody>
      </p:sp>
      <p:pic>
        <p:nvPicPr>
          <p:cNvPr id="9" name="Immagine 8"/>
          <p:cNvPicPr>
            <a:picLocks noChangeAspect="1"/>
          </p:cNvPicPr>
          <p:nvPr/>
        </p:nvPicPr>
        <p:blipFill>
          <a:blip r:embed="rId3"/>
          <a:stretch>
            <a:fillRect/>
          </a:stretch>
        </p:blipFill>
        <p:spPr>
          <a:xfrm>
            <a:off x="6556232" y="1516146"/>
            <a:ext cx="3352800" cy="1219200"/>
          </a:xfrm>
          <a:prstGeom prst="rect">
            <a:avLst/>
          </a:prstGeom>
          <a:ln>
            <a:noFill/>
          </a:ln>
          <a:effectLst>
            <a:outerShdw blurRad="292100" dist="139700" dir="2700000" algn="tl" rotWithShape="0">
              <a:srgbClr val="333333">
                <a:alpha val="65000"/>
              </a:srgbClr>
            </a:outerShdw>
          </a:effectLst>
        </p:spPr>
      </p:pic>
      <p:pic>
        <p:nvPicPr>
          <p:cNvPr id="10" name="Immagine 9"/>
          <p:cNvPicPr>
            <a:picLocks noChangeAspect="1"/>
          </p:cNvPicPr>
          <p:nvPr/>
        </p:nvPicPr>
        <p:blipFill>
          <a:blip r:embed="rId4"/>
          <a:stretch>
            <a:fillRect/>
          </a:stretch>
        </p:blipFill>
        <p:spPr>
          <a:xfrm>
            <a:off x="6608004" y="3429000"/>
            <a:ext cx="3343275" cy="1181100"/>
          </a:xfrm>
          <a:prstGeom prst="rect">
            <a:avLst/>
          </a:prstGeom>
          <a:ln>
            <a:noFill/>
          </a:ln>
          <a:effectLst>
            <a:outerShdw blurRad="292100" dist="139700" dir="2700000" algn="tl" rotWithShape="0">
              <a:srgbClr val="333333">
                <a:alpha val="65000"/>
              </a:srgbClr>
            </a:outerShdw>
          </a:effectLst>
        </p:spPr>
      </p:pic>
      <p:sp>
        <p:nvSpPr>
          <p:cNvPr id="11" name="CasellaDiTesto 10"/>
          <p:cNvSpPr txBox="1"/>
          <p:nvPr/>
        </p:nvSpPr>
        <p:spPr>
          <a:xfrm>
            <a:off x="6447377" y="5323345"/>
            <a:ext cx="5265652" cy="307777"/>
          </a:xfrm>
          <a:prstGeom prst="rect">
            <a:avLst/>
          </a:prstGeom>
          <a:noFill/>
          <a:ln w="57150">
            <a:solidFill>
              <a:schemeClr val="bg1">
                <a:lumMod val="65000"/>
              </a:schemeClr>
            </a:solidFill>
          </a:ln>
        </p:spPr>
        <p:txBody>
          <a:bodyPr wrap="square" rtlCol="0">
            <a:spAutoFit/>
          </a:bodyPr>
          <a:lstStyle/>
          <a:p>
            <a:r>
              <a:rPr lang="it-IT" sz="1400" dirty="0">
                <a:latin typeface="Bahnschrift" panose="020B0502040204020203" pitchFamily="34" charset="0"/>
              </a:rPr>
              <a:t>For the </a:t>
            </a:r>
            <a:r>
              <a:rPr lang="it-IT" sz="1400" dirty="0" err="1">
                <a:latin typeface="Bahnschrift" panose="020B0502040204020203" pitchFamily="34" charset="0"/>
              </a:rPr>
              <a:t>Bream</a:t>
            </a:r>
            <a:r>
              <a:rPr lang="it-IT" sz="1400" dirty="0">
                <a:latin typeface="Bahnschrift" panose="020B0502040204020203" pitchFamily="34" charset="0"/>
              </a:rPr>
              <a:t> </a:t>
            </a:r>
            <a:r>
              <a:rPr lang="it-IT" sz="1400" dirty="0" err="1">
                <a:latin typeface="Bahnschrift" panose="020B0502040204020203" pitchFamily="34" charset="0"/>
              </a:rPr>
              <a:t>Species</a:t>
            </a:r>
            <a:r>
              <a:rPr lang="it-IT" sz="1400" dirty="0">
                <a:latin typeface="Bahnschrift" panose="020B0502040204020203" pitchFamily="34" charset="0"/>
              </a:rPr>
              <a:t> </a:t>
            </a:r>
            <a:r>
              <a:rPr lang="it-IT" sz="1400" dirty="0" err="1">
                <a:latin typeface="Bahnschrift" panose="020B0502040204020203" pitchFamily="34" charset="0"/>
              </a:rPr>
              <a:t>we</a:t>
            </a:r>
            <a:r>
              <a:rPr lang="it-IT" sz="1400" dirty="0">
                <a:latin typeface="Bahnschrift" panose="020B0502040204020203" pitchFamily="34" charset="0"/>
              </a:rPr>
              <a:t> </a:t>
            </a:r>
            <a:r>
              <a:rPr lang="it-IT" sz="1400" dirty="0" err="1">
                <a:latin typeface="Bahnschrift" panose="020B0502040204020203" pitchFamily="34" charset="0"/>
              </a:rPr>
              <a:t>cannot</a:t>
            </a:r>
            <a:r>
              <a:rPr lang="it-IT" sz="1400" dirty="0">
                <a:latin typeface="Bahnschrift" panose="020B0502040204020203" pitchFamily="34" charset="0"/>
              </a:rPr>
              <a:t> </a:t>
            </a:r>
            <a:r>
              <a:rPr lang="it-IT" sz="1400" dirty="0" err="1">
                <a:latin typeface="Bahnschrift" panose="020B0502040204020203" pitchFamily="34" charset="0"/>
              </a:rPr>
              <a:t>reject</a:t>
            </a:r>
            <a:r>
              <a:rPr lang="it-IT" sz="1400" dirty="0">
                <a:latin typeface="Bahnschrift" panose="020B0502040204020203" pitchFamily="34" charset="0"/>
              </a:rPr>
              <a:t> the </a:t>
            </a:r>
            <a:r>
              <a:rPr lang="it-IT" sz="1400" dirty="0" err="1">
                <a:latin typeface="Bahnschrift" panose="020B0502040204020203" pitchFamily="34" charset="0"/>
              </a:rPr>
              <a:t>hypoteses</a:t>
            </a:r>
            <a:r>
              <a:rPr lang="it-IT" sz="1400" dirty="0">
                <a:latin typeface="Bahnschrift" panose="020B0502040204020203" pitchFamily="34" charset="0"/>
              </a:rPr>
              <a:t> H</a:t>
            </a:r>
            <a:r>
              <a:rPr lang="it-IT" sz="1050" dirty="0">
                <a:latin typeface="Bahnschrift" panose="020B0502040204020203" pitchFamily="34" charset="0"/>
              </a:rPr>
              <a:t>0</a:t>
            </a:r>
            <a:r>
              <a:rPr lang="it-IT" sz="1400" dirty="0"/>
              <a:t>.</a:t>
            </a:r>
          </a:p>
        </p:txBody>
      </p:sp>
      <p:sp>
        <p:nvSpPr>
          <p:cNvPr id="14" name="Segnaposto piè di pagina 8"/>
          <p:cNvSpPr>
            <a:spLocks noGrp="1"/>
          </p:cNvSpPr>
          <p:nvPr>
            <p:ph type="ftr" sz="quarter" idx="11"/>
          </p:nvPr>
        </p:nvSpPr>
        <p:spPr>
          <a:xfrm>
            <a:off x="0" y="6492875"/>
            <a:ext cx="6241143" cy="365125"/>
          </a:xfrm>
        </p:spPr>
        <p:txBody>
          <a:bodyPr/>
          <a:lstStyle/>
          <a:p>
            <a:r>
              <a:rPr lang="en-US" sz="1600" b="1" i="1" dirty="0">
                <a:solidFill>
                  <a:schemeClr val="tx1"/>
                </a:solidFill>
              </a:rPr>
              <a:t>Prediction of fish weight by using a linear Regression Model</a:t>
            </a:r>
          </a:p>
        </p:txBody>
      </p:sp>
      <p:cxnSp>
        <p:nvCxnSpPr>
          <p:cNvPr id="16" name="Connettore 2 15"/>
          <p:cNvCxnSpPr>
            <a:endCxn id="8" idx="1"/>
          </p:cNvCxnSpPr>
          <p:nvPr/>
        </p:nvCxnSpPr>
        <p:spPr>
          <a:xfrm flipV="1">
            <a:off x="5225143" y="797927"/>
            <a:ext cx="1222450" cy="166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p:cNvCxnSpPr/>
          <p:nvPr/>
        </p:nvCxnSpPr>
        <p:spPr>
          <a:xfrm flipH="1">
            <a:off x="8098971" y="4651830"/>
            <a:ext cx="283028" cy="558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319015"/>
      </p:ext>
    </p:extLst>
  </p:cSld>
  <p:clrMapOvr>
    <a:masterClrMapping/>
  </p:clrMapOvr>
</p:sld>
</file>

<file path=ppt/theme/theme1.xml><?xml version="1.0" encoding="utf-8"?>
<a:theme xmlns:a="http://schemas.openxmlformats.org/drawingml/2006/main" name="Retrospettivo">
  <a:themeElements>
    <a:clrScheme name="Retrospettivo">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1460</TotalTime>
  <Words>606</Words>
  <Application>Microsoft Office PowerPoint</Application>
  <PresentationFormat>Widescreen</PresentationFormat>
  <Paragraphs>109</Paragraphs>
  <Slides>18</Slides>
  <Notes>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18</vt:i4>
      </vt:variant>
    </vt:vector>
  </HeadingPairs>
  <TitlesOfParts>
    <vt:vector size="24" baseType="lpstr">
      <vt:lpstr>Arial</vt:lpstr>
      <vt:lpstr>Bahnschrift</vt:lpstr>
      <vt:lpstr>Calibri</vt:lpstr>
      <vt:lpstr>Calibri Light</vt:lpstr>
      <vt:lpstr>Wingdings</vt:lpstr>
      <vt:lpstr>Retrospettivo</vt:lpstr>
      <vt:lpstr>Prediction of fish weight by using a Linear Regression Model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CONCLUSIONS</vt:lpstr>
      <vt:lpstr>SPOILER…….</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fish weight by using a Linear Regression Model</dc:title>
  <dc:creator>Christian Riccio</dc:creator>
  <cp:lastModifiedBy>CHRISTIAN RICCIO</cp:lastModifiedBy>
  <cp:revision>52</cp:revision>
  <dcterms:created xsi:type="dcterms:W3CDTF">2019-12-11T07:55:08Z</dcterms:created>
  <dcterms:modified xsi:type="dcterms:W3CDTF">2020-10-13T18:41:00Z</dcterms:modified>
</cp:coreProperties>
</file>